
<file path=[Content_Types].xml><?xml version="1.0" encoding="utf-8"?>
<Types xmlns="http://schemas.openxmlformats.org/package/2006/content-types">
  <Default Extension="1" ContentType="image/jpeg"/>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Ex1.xml" ContentType="application/vnd.ms-office.chartex+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 id="2147483748" r:id="rId2"/>
  </p:sldMasterIdLst>
  <p:notesMasterIdLst>
    <p:notesMasterId r:id="rId28"/>
  </p:notesMasterIdLst>
  <p:sldIdLst>
    <p:sldId id="256" r:id="rId3"/>
    <p:sldId id="257" r:id="rId4"/>
    <p:sldId id="269" r:id="rId5"/>
    <p:sldId id="265" r:id="rId6"/>
    <p:sldId id="282" r:id="rId7"/>
    <p:sldId id="290" r:id="rId8"/>
    <p:sldId id="291" r:id="rId9"/>
    <p:sldId id="283" r:id="rId10"/>
    <p:sldId id="270" r:id="rId11"/>
    <p:sldId id="275" r:id="rId12"/>
    <p:sldId id="267" r:id="rId13"/>
    <p:sldId id="279" r:id="rId14"/>
    <p:sldId id="266" r:id="rId15"/>
    <p:sldId id="285" r:id="rId16"/>
    <p:sldId id="286" r:id="rId17"/>
    <p:sldId id="272" r:id="rId18"/>
    <p:sldId id="276" r:id="rId19"/>
    <p:sldId id="284" r:id="rId20"/>
    <p:sldId id="287" r:id="rId21"/>
    <p:sldId id="273" r:id="rId22"/>
    <p:sldId id="264" r:id="rId23"/>
    <p:sldId id="277" r:id="rId24"/>
    <p:sldId id="293" r:id="rId25"/>
    <p:sldId id="288" r:id="rId26"/>
    <p:sldId id="28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C2405E-462C-43F5-BB9A-7EAE359D1BF5}" v="100" dt="2022-04-07T03:08:40.508"/>
    <p1510:client id="{E406ECFA-D742-4767-9F7B-C4CE74B8497C}" v="25" dt="2022-04-08T02:07:35.7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033" autoAdjust="0"/>
  </p:normalViewPr>
  <p:slideViewPr>
    <p:cSldViewPr snapToGrid="0">
      <p:cViewPr>
        <p:scale>
          <a:sx n="70" d="100"/>
          <a:sy n="70" d="100"/>
        </p:scale>
        <p:origin x="536" y="-408"/>
      </p:cViewPr>
      <p:guideLst/>
    </p:cSldViewPr>
  </p:slideViewPr>
  <p:outlineViewPr>
    <p:cViewPr>
      <p:scale>
        <a:sx n="33" d="100"/>
        <a:sy n="33" d="100"/>
      </p:scale>
      <p:origin x="0" y="-1742"/>
    </p:cViewPr>
  </p:outlineViewPr>
  <p:notesTextViewPr>
    <p:cViewPr>
      <p:scale>
        <a:sx n="1" d="1"/>
        <a:sy n="1" d="1"/>
      </p:scale>
      <p:origin x="0" y="0"/>
    </p:cViewPr>
  </p:notesTextViewPr>
  <p:sorterViewPr>
    <p:cViewPr>
      <p:scale>
        <a:sx n="100" d="100"/>
        <a:sy n="100" d="100"/>
      </p:scale>
      <p:origin x="0" y="-2021"/>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en Lai" userId="243e381bff2dccee" providerId="LiveId" clId="{E406ECFA-D742-4767-9F7B-C4CE74B8497C}"/>
    <pc:docChg chg="custSel addSld delSld modSld sldOrd">
      <pc:chgData name="Lien Lai" userId="243e381bff2dccee" providerId="LiveId" clId="{E406ECFA-D742-4767-9F7B-C4CE74B8497C}" dt="2022-04-08T02:07:35.727" v="1007"/>
      <pc:docMkLst>
        <pc:docMk/>
      </pc:docMkLst>
      <pc:sldChg chg="del">
        <pc:chgData name="Lien Lai" userId="243e381bff2dccee" providerId="LiveId" clId="{E406ECFA-D742-4767-9F7B-C4CE74B8497C}" dt="2022-04-07T21:32:38.848" v="10" actId="47"/>
        <pc:sldMkLst>
          <pc:docMk/>
          <pc:sldMk cId="3930369008" sldId="263"/>
        </pc:sldMkLst>
      </pc:sldChg>
      <pc:sldChg chg="ord">
        <pc:chgData name="Lien Lai" userId="243e381bff2dccee" providerId="LiveId" clId="{E406ECFA-D742-4767-9F7B-C4CE74B8497C}" dt="2022-04-07T22:32:40.208" v="12"/>
        <pc:sldMkLst>
          <pc:docMk/>
          <pc:sldMk cId="561548477" sldId="266"/>
        </pc:sldMkLst>
      </pc:sldChg>
      <pc:sldChg chg="addSp modSp mod">
        <pc:chgData name="Lien Lai" userId="243e381bff2dccee" providerId="LiveId" clId="{E406ECFA-D742-4767-9F7B-C4CE74B8497C}" dt="2022-04-07T23:21:09.717" v="920" actId="1076"/>
        <pc:sldMkLst>
          <pc:docMk/>
          <pc:sldMk cId="3958528755" sldId="283"/>
        </pc:sldMkLst>
        <pc:spChg chg="mod">
          <ac:chgData name="Lien Lai" userId="243e381bff2dccee" providerId="LiveId" clId="{E406ECFA-D742-4767-9F7B-C4CE74B8497C}" dt="2022-04-07T23:14:38.645" v="608" actId="20577"/>
          <ac:spMkLst>
            <pc:docMk/>
            <pc:sldMk cId="3958528755" sldId="283"/>
            <ac:spMk id="3" creationId="{81417DC1-BDBA-46EB-95F0-B1FE5851AA7A}"/>
          </ac:spMkLst>
        </pc:spChg>
        <pc:spChg chg="add mod">
          <ac:chgData name="Lien Lai" userId="243e381bff2dccee" providerId="LiveId" clId="{E406ECFA-D742-4767-9F7B-C4CE74B8497C}" dt="2022-04-07T23:15:35.483" v="646" actId="1076"/>
          <ac:spMkLst>
            <pc:docMk/>
            <pc:sldMk cId="3958528755" sldId="283"/>
            <ac:spMk id="4" creationId="{660CF58B-6F0C-48E9-8391-8352994B6A4D}"/>
          </ac:spMkLst>
        </pc:spChg>
        <pc:spChg chg="add mod">
          <ac:chgData name="Lien Lai" userId="243e381bff2dccee" providerId="LiveId" clId="{E406ECFA-D742-4767-9F7B-C4CE74B8497C}" dt="2022-04-07T23:18:26.149" v="806" actId="1076"/>
          <ac:spMkLst>
            <pc:docMk/>
            <pc:sldMk cId="3958528755" sldId="283"/>
            <ac:spMk id="5" creationId="{05DA5DED-0EEB-4088-80CA-D035FC6D70A1}"/>
          </ac:spMkLst>
        </pc:spChg>
        <pc:spChg chg="add mod">
          <ac:chgData name="Lien Lai" userId="243e381bff2dccee" providerId="LiveId" clId="{E406ECFA-D742-4767-9F7B-C4CE74B8497C}" dt="2022-04-07T23:21:09.717" v="920" actId="1076"/>
          <ac:spMkLst>
            <pc:docMk/>
            <pc:sldMk cId="3958528755" sldId="283"/>
            <ac:spMk id="6" creationId="{EAF5DC7C-893F-48E3-AF8D-4F790653E116}"/>
          </ac:spMkLst>
        </pc:spChg>
      </pc:sldChg>
      <pc:sldChg chg="addSp delSp modSp mod setBg modAnim">
        <pc:chgData name="Lien Lai" userId="243e381bff2dccee" providerId="LiveId" clId="{E406ECFA-D742-4767-9F7B-C4CE74B8497C}" dt="2022-04-08T02:07:35.727" v="1007"/>
        <pc:sldMkLst>
          <pc:docMk/>
          <pc:sldMk cId="2177321671" sldId="285"/>
        </pc:sldMkLst>
        <pc:spChg chg="add del mod">
          <ac:chgData name="Lien Lai" userId="243e381bff2dccee" providerId="LiveId" clId="{E406ECFA-D742-4767-9F7B-C4CE74B8497C}" dt="2022-04-08T02:03:00.030" v="935" actId="478"/>
          <ac:spMkLst>
            <pc:docMk/>
            <pc:sldMk cId="2177321671" sldId="285"/>
            <ac:spMk id="2" creationId="{CDA18566-A26E-4A5C-A6BD-76392535153B}"/>
          </ac:spMkLst>
        </pc:spChg>
        <pc:spChg chg="add del mod">
          <ac:chgData name="Lien Lai" userId="243e381bff2dccee" providerId="LiveId" clId="{E406ECFA-D742-4767-9F7B-C4CE74B8497C}" dt="2022-04-08T02:03:00.030" v="935" actId="478"/>
          <ac:spMkLst>
            <pc:docMk/>
            <pc:sldMk cId="2177321671" sldId="285"/>
            <ac:spMk id="4" creationId="{271F6053-054E-4F01-8169-F15474B307B5}"/>
          </ac:spMkLst>
        </pc:spChg>
        <pc:spChg chg="add del mod">
          <ac:chgData name="Lien Lai" userId="243e381bff2dccee" providerId="LiveId" clId="{E406ECFA-D742-4767-9F7B-C4CE74B8497C}" dt="2022-04-08T02:04:13.260" v="939" actId="478"/>
          <ac:spMkLst>
            <pc:docMk/>
            <pc:sldMk cId="2177321671" sldId="285"/>
            <ac:spMk id="5" creationId="{9EDE046D-117C-44A1-8E10-B6BAA13DE598}"/>
          </ac:spMkLst>
        </pc:spChg>
        <pc:spChg chg="add del">
          <ac:chgData name="Lien Lai" userId="243e381bff2dccee" providerId="LiveId" clId="{E406ECFA-D742-4767-9F7B-C4CE74B8497C}" dt="2022-04-08T02:04:13.260" v="939" actId="478"/>
          <ac:spMkLst>
            <pc:docMk/>
            <pc:sldMk cId="2177321671" sldId="285"/>
            <ac:spMk id="6" creationId="{AB73C0AA-22CA-4FE7-B771-D07B009D77E6}"/>
          </ac:spMkLst>
        </pc:spChg>
        <pc:spChg chg="add del mod">
          <ac:chgData name="Lien Lai" userId="243e381bff2dccee" providerId="LiveId" clId="{E406ECFA-D742-4767-9F7B-C4CE74B8497C}" dt="2022-04-08T02:05:13.644" v="942" actId="478"/>
          <ac:spMkLst>
            <pc:docMk/>
            <pc:sldMk cId="2177321671" sldId="285"/>
            <ac:spMk id="7" creationId="{67DC7661-6BF5-409F-BF0A-D05A832DD769}"/>
          </ac:spMkLst>
        </pc:spChg>
        <pc:spChg chg="add mod">
          <ac:chgData name="Lien Lai" userId="243e381bff2dccee" providerId="LiveId" clId="{E406ECFA-D742-4767-9F7B-C4CE74B8497C}" dt="2022-04-08T02:06:53.266" v="1000" actId="1076"/>
          <ac:spMkLst>
            <pc:docMk/>
            <pc:sldMk cId="2177321671" sldId="285"/>
            <ac:spMk id="8" creationId="{ACF1E7B5-C0DA-4E47-91BC-29433A5E6220}"/>
          </ac:spMkLst>
        </pc:spChg>
        <pc:picChg chg="mod">
          <ac:chgData name="Lien Lai" userId="243e381bff2dccee" providerId="LiveId" clId="{E406ECFA-D742-4767-9F7B-C4CE74B8497C}" dt="2022-04-08T02:06:58.995" v="1001" actId="14100"/>
          <ac:picMkLst>
            <pc:docMk/>
            <pc:sldMk cId="2177321671" sldId="285"/>
            <ac:picMk id="3" creationId="{6CDA040B-1640-40C1-9F6E-E443CAF61460}"/>
          </ac:picMkLst>
        </pc:picChg>
      </pc:sldChg>
      <pc:sldChg chg="addSp delSp modSp new del mod setBg modClrScheme delDesignElem chgLayout">
        <pc:chgData name="Lien Lai" userId="243e381bff2dccee" providerId="LiveId" clId="{E406ECFA-D742-4767-9F7B-C4CE74B8497C}" dt="2022-04-08T01:42:29.581" v="922" actId="47"/>
        <pc:sldMkLst>
          <pc:docMk/>
          <pc:sldMk cId="2875805720" sldId="290"/>
        </pc:sldMkLst>
        <pc:spChg chg="add del">
          <ac:chgData name="Lien Lai" userId="243e381bff2dccee" providerId="LiveId" clId="{E406ECFA-D742-4767-9F7B-C4CE74B8497C}" dt="2022-04-07T13:56:11.879" v="7" actId="700"/>
          <ac:spMkLst>
            <pc:docMk/>
            <pc:sldMk cId="2875805720" sldId="290"/>
            <ac:spMk id="7" creationId="{652BD35A-BC99-4831-A358-06E2CEB96697}"/>
          </ac:spMkLst>
        </pc:spChg>
        <pc:spChg chg="add del">
          <ac:chgData name="Lien Lai" userId="243e381bff2dccee" providerId="LiveId" clId="{E406ECFA-D742-4767-9F7B-C4CE74B8497C}" dt="2022-04-07T13:56:11.879" v="7" actId="700"/>
          <ac:spMkLst>
            <pc:docMk/>
            <pc:sldMk cId="2875805720" sldId="290"/>
            <ac:spMk id="9" creationId="{B76E24C1-2968-40DC-A36E-F6B85F0F0752}"/>
          </ac:spMkLst>
        </pc:spChg>
        <pc:picChg chg="add mod">
          <ac:chgData name="Lien Lai" userId="243e381bff2dccee" providerId="LiveId" clId="{E406ECFA-D742-4767-9F7B-C4CE74B8497C}" dt="2022-04-08T00:29:34.837" v="921" actId="14100"/>
          <ac:picMkLst>
            <pc:docMk/>
            <pc:sldMk cId="2875805720" sldId="290"/>
            <ac:picMk id="2" creationId="{BC9069B0-1F28-4511-BE4A-438D2B3007F7}"/>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C:\Users\lien0\OneDrive\Documents\GitHub\Final-Project-DataScience-Salaries\Job%20Title%20Percentage.csv" TargetMode="External"/></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lien0\OneDrive\Documents\Data%20Science%20Salaries%20_cleaned%202021.csv" TargetMode="External"/><Relationship Id="rId4"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[Data Science Salaries _cleaned 2021.csv]Sheet2!PivotTable25</c:name>
    <c:fmtId val="18"/>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aseline="0" dirty="0">
                <a:latin typeface="Amasis MT Pro Black" panose="02040A04050005020304" pitchFamily="18" charset="0"/>
              </a:rPr>
              <a:t>The Count  of Sectors</a:t>
            </a:r>
            <a:endParaRPr lang="en-US" dirty="0">
              <a:latin typeface="Amasis MT Pro Black" panose="02040A04050005020304" pitchFamily="18" charset="0"/>
            </a:endParaRPr>
          </a:p>
        </c:rich>
      </c:tx>
      <c:layout>
        <c:manualLayout>
          <c:xMode val="edge"/>
          <c:yMode val="edge"/>
          <c:x val="0.15111189350866341"/>
          <c:y val="4.629628954559791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
        <c:idx val="20"/>
        <c:spPr>
          <a:solidFill>
            <a:schemeClr val="accent1"/>
          </a:solidFill>
          <a:ln w="19050">
            <a:solidFill>
              <a:schemeClr val="lt1"/>
            </a:solidFill>
          </a:ln>
          <a:effectLst/>
        </c:spPr>
      </c:pivotFmt>
      <c:pivotFmt>
        <c:idx val="21"/>
        <c:spPr>
          <a:solidFill>
            <a:schemeClr val="accent1"/>
          </a:solidFill>
          <a:ln w="19050">
            <a:solidFill>
              <a:schemeClr val="lt1"/>
            </a:solidFill>
          </a:ln>
          <a:effectLst/>
        </c:spPr>
      </c:pivotFmt>
      <c:pivotFmt>
        <c:idx val="22"/>
        <c:spPr>
          <a:solidFill>
            <a:schemeClr val="accent1"/>
          </a:solidFill>
          <a:ln w="19050">
            <a:solidFill>
              <a:schemeClr val="lt1"/>
            </a:solidFill>
          </a:ln>
          <a:effectLst/>
        </c:spPr>
      </c:pivotFmt>
      <c:pivotFmt>
        <c:idx val="23"/>
        <c:spPr>
          <a:solidFill>
            <a:schemeClr val="accent1"/>
          </a:solidFill>
          <a:ln w="19050">
            <a:solidFill>
              <a:schemeClr val="lt1"/>
            </a:solidFill>
          </a:ln>
          <a:effectLst/>
        </c:spPr>
      </c:pivotFmt>
      <c:pivotFmt>
        <c:idx val="24"/>
        <c:spPr>
          <a:solidFill>
            <a:schemeClr val="accent1"/>
          </a:solidFill>
          <a:ln w="19050">
            <a:solidFill>
              <a:schemeClr val="lt1"/>
            </a:solidFill>
          </a:ln>
          <a:effectLst/>
        </c:spPr>
      </c:pivotFmt>
      <c:pivotFmt>
        <c:idx val="25"/>
        <c:spPr>
          <a:solidFill>
            <a:schemeClr val="accent1"/>
          </a:solidFill>
          <a:ln w="19050">
            <a:solidFill>
              <a:schemeClr val="lt1"/>
            </a:solidFill>
          </a:ln>
          <a:effectLst/>
        </c:spPr>
      </c:pivotFmt>
      <c:pivotFmt>
        <c:idx val="26"/>
        <c:spPr>
          <a:solidFill>
            <a:schemeClr val="accent1"/>
          </a:solidFill>
          <a:ln w="19050">
            <a:solidFill>
              <a:schemeClr val="lt1"/>
            </a:solidFill>
          </a:ln>
          <a:effectLst/>
        </c:spPr>
      </c:pivotFmt>
      <c:pivotFmt>
        <c:idx val="2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w="19050">
            <a:solidFill>
              <a:schemeClr val="lt1"/>
            </a:solidFill>
          </a:ln>
          <a:effectLst/>
        </c:spPr>
      </c:pivotFmt>
      <c:pivotFmt>
        <c:idx val="29"/>
        <c:spPr>
          <a:solidFill>
            <a:schemeClr val="accent1"/>
          </a:solidFill>
          <a:ln w="19050">
            <a:solidFill>
              <a:schemeClr val="lt1"/>
            </a:solidFill>
          </a:ln>
          <a:effectLst/>
        </c:spPr>
      </c:pivotFmt>
      <c:pivotFmt>
        <c:idx val="30"/>
        <c:spPr>
          <a:solidFill>
            <a:schemeClr val="accent1"/>
          </a:solidFill>
          <a:ln w="19050">
            <a:solidFill>
              <a:schemeClr val="lt1"/>
            </a:solidFill>
          </a:ln>
          <a:effectLst/>
        </c:spPr>
      </c:pivotFmt>
      <c:pivotFmt>
        <c:idx val="31"/>
        <c:spPr>
          <a:solidFill>
            <a:schemeClr val="accent1"/>
          </a:solidFill>
          <a:ln w="19050">
            <a:solidFill>
              <a:schemeClr val="lt1"/>
            </a:solidFill>
          </a:ln>
          <a:effectLst/>
        </c:spPr>
      </c:pivotFmt>
      <c:pivotFmt>
        <c:idx val="32"/>
        <c:spPr>
          <a:solidFill>
            <a:schemeClr val="accent1"/>
          </a:solidFill>
          <a:ln w="19050">
            <a:solidFill>
              <a:schemeClr val="lt1"/>
            </a:solidFill>
          </a:ln>
          <a:effectLst/>
        </c:spPr>
      </c:pivotFmt>
      <c:pivotFmt>
        <c:idx val="33"/>
        <c:spPr>
          <a:solidFill>
            <a:schemeClr val="accent1"/>
          </a:solidFill>
          <a:ln w="19050">
            <a:solidFill>
              <a:schemeClr val="lt1"/>
            </a:solidFill>
          </a:ln>
          <a:effectLst/>
        </c:spPr>
      </c:pivotFmt>
      <c:pivotFmt>
        <c:idx val="34"/>
        <c:spPr>
          <a:solidFill>
            <a:schemeClr val="accent1"/>
          </a:solidFill>
          <a:ln w="19050">
            <a:solidFill>
              <a:schemeClr val="lt1"/>
            </a:solidFill>
          </a:ln>
          <a:effectLst/>
        </c:spPr>
      </c:pivotFmt>
      <c:pivotFmt>
        <c:idx val="35"/>
        <c:spPr>
          <a:solidFill>
            <a:schemeClr val="accent1"/>
          </a:solidFill>
          <a:ln w="19050">
            <a:solidFill>
              <a:schemeClr val="lt1"/>
            </a:solidFill>
          </a:ln>
          <a:effectLst/>
        </c:spPr>
      </c:pivotFmt>
      <c:pivotFmt>
        <c:idx val="36"/>
        <c:spPr>
          <a:solidFill>
            <a:schemeClr val="accent1"/>
          </a:solidFill>
          <a:ln w="19050">
            <a:solidFill>
              <a:schemeClr val="lt1"/>
            </a:solidFill>
          </a:ln>
          <a:effectLst/>
        </c:spPr>
      </c:pivotFmt>
      <c:pivotFmt>
        <c:idx val="37"/>
        <c:spPr>
          <a:solidFill>
            <a:schemeClr val="accent1"/>
          </a:solidFill>
          <a:ln w="19050">
            <a:solidFill>
              <a:schemeClr val="lt1"/>
            </a:solidFill>
          </a:ln>
          <a:effectLst/>
        </c:spPr>
      </c:pivotFmt>
      <c:pivotFmt>
        <c:idx val="38"/>
        <c:spPr>
          <a:solidFill>
            <a:schemeClr val="accent1"/>
          </a:solidFill>
          <a:ln w="19050">
            <a:solidFill>
              <a:schemeClr val="lt1"/>
            </a:solidFill>
          </a:ln>
          <a:effectLst/>
        </c:spPr>
      </c:pivotFmt>
      <c:pivotFmt>
        <c:idx val="39"/>
        <c:spPr>
          <a:solidFill>
            <a:schemeClr val="accent1"/>
          </a:solidFill>
          <a:ln w="19050">
            <a:solidFill>
              <a:schemeClr val="lt1"/>
            </a:solidFill>
          </a:ln>
          <a:effectLst/>
        </c:spPr>
      </c:pivotFmt>
      <c:pivotFmt>
        <c:idx val="40"/>
        <c:spPr>
          <a:solidFill>
            <a:schemeClr val="accent1"/>
          </a:solidFill>
          <a:ln w="19050">
            <a:solidFill>
              <a:schemeClr val="lt1"/>
            </a:solidFill>
          </a:ln>
          <a:effectLst/>
        </c:spPr>
      </c:pivotFmt>
      <c:pivotFmt>
        <c:idx val="41"/>
        <c:spPr>
          <a:solidFill>
            <a:schemeClr val="accent1"/>
          </a:solidFill>
          <a:ln w="19050">
            <a:solidFill>
              <a:schemeClr val="lt1"/>
            </a:solidFill>
          </a:ln>
          <a:effectLst/>
        </c:spPr>
      </c:pivotFmt>
      <c:pivotFmt>
        <c:idx val="42"/>
        <c:spPr>
          <a:solidFill>
            <a:schemeClr val="accent1"/>
          </a:solidFill>
          <a:ln w="19050">
            <a:solidFill>
              <a:schemeClr val="lt1"/>
            </a:solidFill>
          </a:ln>
          <a:effectLst/>
        </c:spPr>
      </c:pivotFmt>
      <c:pivotFmt>
        <c:idx val="43"/>
        <c:spPr>
          <a:solidFill>
            <a:schemeClr val="accent1"/>
          </a:solidFill>
          <a:ln w="19050">
            <a:solidFill>
              <a:schemeClr val="lt1"/>
            </a:solidFill>
          </a:ln>
          <a:effectLst/>
        </c:spPr>
      </c:pivotFmt>
      <c:pivotFmt>
        <c:idx val="44"/>
        <c:spPr>
          <a:solidFill>
            <a:schemeClr val="accent1"/>
          </a:solidFill>
          <a:ln w="19050">
            <a:solidFill>
              <a:schemeClr val="lt1"/>
            </a:solidFill>
          </a:ln>
          <a:effectLst/>
        </c:spPr>
      </c:pivotFmt>
      <c:pivotFmt>
        <c:idx val="45"/>
        <c:spPr>
          <a:solidFill>
            <a:schemeClr val="accent1"/>
          </a:solidFill>
          <a:ln w="19050">
            <a:solidFill>
              <a:schemeClr val="lt1"/>
            </a:solidFill>
          </a:ln>
          <a:effectLst/>
        </c:spPr>
      </c:pivotFmt>
      <c:pivotFmt>
        <c:idx val="46"/>
        <c:spPr>
          <a:solidFill>
            <a:schemeClr val="accent1"/>
          </a:solidFill>
          <a:ln w="19050">
            <a:solidFill>
              <a:schemeClr val="lt1"/>
            </a:solidFill>
          </a:ln>
          <a:effectLst/>
        </c:spPr>
      </c:pivotFmt>
      <c:pivotFmt>
        <c:idx val="47"/>
        <c:spPr>
          <a:solidFill>
            <a:schemeClr val="accent1"/>
          </a:solidFill>
          <a:ln w="19050">
            <a:solidFill>
              <a:schemeClr val="lt1"/>
            </a:solidFill>
          </a:ln>
          <a:effectLst/>
        </c:spPr>
      </c:pivotFmt>
      <c:pivotFmt>
        <c:idx val="48"/>
        <c:spPr>
          <a:solidFill>
            <a:schemeClr val="accent1"/>
          </a:solidFill>
          <a:ln w="19050">
            <a:solidFill>
              <a:schemeClr val="lt1"/>
            </a:solidFill>
          </a:ln>
          <a:effectLst/>
        </c:spPr>
      </c:pivotFmt>
      <c:pivotFmt>
        <c:idx val="49"/>
        <c:spPr>
          <a:solidFill>
            <a:schemeClr val="accent1"/>
          </a:solidFill>
          <a:ln w="19050">
            <a:solidFill>
              <a:schemeClr val="lt1"/>
            </a:solidFill>
          </a:ln>
          <a:effectLst/>
        </c:spPr>
      </c:pivotFmt>
      <c:pivotFmt>
        <c:idx val="50"/>
        <c:spPr>
          <a:solidFill>
            <a:schemeClr val="accent1"/>
          </a:solidFill>
          <a:ln w="19050">
            <a:solidFill>
              <a:schemeClr val="lt1"/>
            </a:solidFill>
          </a:ln>
          <a:effectLst/>
        </c:spPr>
      </c:pivotFmt>
      <c:pivotFmt>
        <c:idx val="51"/>
        <c:spPr>
          <a:solidFill>
            <a:schemeClr val="accent1"/>
          </a:solidFill>
          <a:ln w="19050">
            <a:solidFill>
              <a:schemeClr val="lt1"/>
            </a:solidFill>
          </a:ln>
          <a:effectLst/>
        </c:spPr>
      </c:pivotFmt>
      <c:pivotFmt>
        <c:idx val="52"/>
        <c:spPr>
          <a:solidFill>
            <a:schemeClr val="accent1"/>
          </a:solidFill>
          <a:ln w="19050">
            <a:solidFill>
              <a:schemeClr val="lt1"/>
            </a:solidFill>
          </a:ln>
          <a:effectLst/>
        </c:spPr>
      </c:pivotFmt>
    </c:pivotFmts>
    <c:plotArea>
      <c:layout>
        <c:manualLayout>
          <c:layoutTarget val="inner"/>
          <c:xMode val="edge"/>
          <c:yMode val="edge"/>
          <c:x val="7.0010909515928491E-2"/>
          <c:y val="0.12766198196821493"/>
          <c:w val="0.60774168912008419"/>
          <c:h val="0.86282416698393594"/>
        </c:manualLayout>
      </c:layout>
      <c:pieChart>
        <c:varyColors val="1"/>
        <c:ser>
          <c:idx val="0"/>
          <c:order val="0"/>
          <c:tx>
            <c:strRef>
              <c:f>Sheet2!$B$3</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A59-4084-89A5-873A3C0BAC3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A59-4084-89A5-873A3C0BAC3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A59-4084-89A5-873A3C0BAC3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A59-4084-89A5-873A3C0BAC3F}"/>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FA59-4084-89A5-873A3C0BAC3F}"/>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FA59-4084-89A5-873A3C0BAC3F}"/>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FA59-4084-89A5-873A3C0BAC3F}"/>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FA59-4084-89A5-873A3C0BAC3F}"/>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FA59-4084-89A5-873A3C0BAC3F}"/>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FA59-4084-89A5-873A3C0BAC3F}"/>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FA59-4084-89A5-873A3C0BAC3F}"/>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FA59-4084-89A5-873A3C0BAC3F}"/>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FA59-4084-89A5-873A3C0BAC3F}"/>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FA59-4084-89A5-873A3C0BAC3F}"/>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FA59-4084-89A5-873A3C0BAC3F}"/>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FA59-4084-89A5-873A3C0BAC3F}"/>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FA59-4084-89A5-873A3C0BAC3F}"/>
              </c:ext>
            </c:extLst>
          </c:dPt>
          <c:dPt>
            <c:idx val="17"/>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23-FA59-4084-89A5-873A3C0BAC3F}"/>
              </c:ext>
            </c:extLst>
          </c:dPt>
          <c:dPt>
            <c:idx val="18"/>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25-FA59-4084-89A5-873A3C0BAC3F}"/>
              </c:ext>
            </c:extLst>
          </c:dPt>
          <c:dPt>
            <c:idx val="19"/>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27-FA59-4084-89A5-873A3C0BAC3F}"/>
              </c:ext>
            </c:extLst>
          </c:dPt>
          <c:dPt>
            <c:idx val="20"/>
            <c:bubble3D val="0"/>
            <c:spPr>
              <a:solidFill>
                <a:schemeClr val="accent3">
                  <a:lumMod val="80000"/>
                </a:schemeClr>
              </a:solidFill>
              <a:ln w="19050">
                <a:solidFill>
                  <a:schemeClr val="lt1"/>
                </a:solidFill>
              </a:ln>
              <a:effectLst/>
            </c:spPr>
            <c:extLst>
              <c:ext xmlns:c16="http://schemas.microsoft.com/office/drawing/2014/chart" uri="{C3380CC4-5D6E-409C-BE32-E72D297353CC}">
                <c16:uniqueId val="{00000029-FA59-4084-89A5-873A3C0BAC3F}"/>
              </c:ext>
            </c:extLst>
          </c:dPt>
          <c:dPt>
            <c:idx val="21"/>
            <c:bubble3D val="0"/>
            <c:spPr>
              <a:solidFill>
                <a:schemeClr val="accent4">
                  <a:lumMod val="80000"/>
                </a:schemeClr>
              </a:solidFill>
              <a:ln w="19050">
                <a:solidFill>
                  <a:schemeClr val="lt1"/>
                </a:solidFill>
              </a:ln>
              <a:effectLst/>
            </c:spPr>
            <c:extLst>
              <c:ext xmlns:c16="http://schemas.microsoft.com/office/drawing/2014/chart" uri="{C3380CC4-5D6E-409C-BE32-E72D297353CC}">
                <c16:uniqueId val="{0000002B-FA59-4084-89A5-873A3C0BAC3F}"/>
              </c:ext>
            </c:extLst>
          </c:dPt>
          <c:dPt>
            <c:idx val="22"/>
            <c:bubble3D val="0"/>
            <c:spPr>
              <a:solidFill>
                <a:schemeClr val="accent5">
                  <a:lumMod val="80000"/>
                </a:schemeClr>
              </a:solidFill>
              <a:ln w="19050">
                <a:solidFill>
                  <a:schemeClr val="lt1"/>
                </a:solidFill>
              </a:ln>
              <a:effectLst/>
            </c:spPr>
            <c:extLst>
              <c:ext xmlns:c16="http://schemas.microsoft.com/office/drawing/2014/chart" uri="{C3380CC4-5D6E-409C-BE32-E72D297353CC}">
                <c16:uniqueId val="{0000002D-FA59-4084-89A5-873A3C0BAC3F}"/>
              </c:ext>
            </c:extLst>
          </c:dPt>
          <c:dPt>
            <c:idx val="23"/>
            <c:bubble3D val="0"/>
            <c:spPr>
              <a:solidFill>
                <a:schemeClr val="accent6">
                  <a:lumMod val="80000"/>
                </a:schemeClr>
              </a:solidFill>
              <a:ln w="19050">
                <a:solidFill>
                  <a:schemeClr val="lt1"/>
                </a:solidFill>
              </a:ln>
              <a:effectLst/>
            </c:spPr>
            <c:extLst>
              <c:ext xmlns:c16="http://schemas.microsoft.com/office/drawing/2014/chart" uri="{C3380CC4-5D6E-409C-BE32-E72D297353CC}">
                <c16:uniqueId val="{0000002F-FA59-4084-89A5-873A3C0BAC3F}"/>
              </c:ext>
            </c:extLst>
          </c:dPt>
          <c:dPt>
            <c:idx val="24"/>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31-FA59-4084-89A5-873A3C0BAC3F}"/>
              </c:ext>
            </c:extLst>
          </c:dPt>
          <c:dLbls>
            <c:dLbl>
              <c:idx val="6"/>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D-FA59-4084-89A5-873A3C0BAC3F}"/>
                </c:ext>
              </c:extLst>
            </c:dLbl>
            <c:dLbl>
              <c:idx val="11"/>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17-FA59-4084-89A5-873A3C0BAC3F}"/>
                </c:ext>
              </c:extLst>
            </c:dLbl>
            <c:dLbl>
              <c:idx val="18"/>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25-FA59-4084-89A5-873A3C0BAC3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Sheet2!$A$4:$A$29</c:f>
              <c:strCache>
                <c:ptCount val="25"/>
                <c:pt idx="0">
                  <c:v>-1</c:v>
                </c:pt>
                <c:pt idx="1">
                  <c:v>Accounting &amp; Legal</c:v>
                </c:pt>
                <c:pt idx="2">
                  <c:v>Aerospace &amp; Defense</c:v>
                </c:pt>
                <c:pt idx="3">
                  <c:v>Agriculture &amp; Forestry</c:v>
                </c:pt>
                <c:pt idx="4">
                  <c:v>Arts, Entertainment &amp; Recreation</c:v>
                </c:pt>
                <c:pt idx="5">
                  <c:v>Biotech &amp; Pharmaceuticals</c:v>
                </c:pt>
                <c:pt idx="6">
                  <c:v>Business Services</c:v>
                </c:pt>
                <c:pt idx="7">
                  <c:v>Construction, Repair &amp; Maintenance</c:v>
                </c:pt>
                <c:pt idx="8">
                  <c:v>Consumer Services</c:v>
                </c:pt>
                <c:pt idx="9">
                  <c:v>Education</c:v>
                </c:pt>
                <c:pt idx="10">
                  <c:v>Finance</c:v>
                </c:pt>
                <c:pt idx="11">
                  <c:v>Government</c:v>
                </c:pt>
                <c:pt idx="12">
                  <c:v>Health Care</c:v>
                </c:pt>
                <c:pt idx="13">
                  <c:v>Information Technology</c:v>
                </c:pt>
                <c:pt idx="14">
                  <c:v>Insurance</c:v>
                </c:pt>
                <c:pt idx="15">
                  <c:v>Manufacturing</c:v>
                </c:pt>
                <c:pt idx="16">
                  <c:v>Media</c:v>
                </c:pt>
                <c:pt idx="17">
                  <c:v>Mining &amp; Metals</c:v>
                </c:pt>
                <c:pt idx="18">
                  <c:v>Non-Profit</c:v>
                </c:pt>
                <c:pt idx="19">
                  <c:v>Oil, Gas, Energy &amp; Utilities</c:v>
                </c:pt>
                <c:pt idx="20">
                  <c:v>Real Estate</c:v>
                </c:pt>
                <c:pt idx="21">
                  <c:v>Retail</c:v>
                </c:pt>
                <c:pt idx="22">
                  <c:v>Telecommunications</c:v>
                </c:pt>
                <c:pt idx="23">
                  <c:v>Transportation &amp; Logistics</c:v>
                </c:pt>
                <c:pt idx="24">
                  <c:v>Travel &amp; Tourism</c:v>
                </c:pt>
              </c:strCache>
            </c:strRef>
          </c:cat>
          <c:val>
            <c:numRef>
              <c:f>Sheet2!$B$4:$B$29</c:f>
              <c:numCache>
                <c:formatCode>General</c:formatCode>
                <c:ptCount val="25"/>
                <c:pt idx="0">
                  <c:v>10</c:v>
                </c:pt>
                <c:pt idx="1">
                  <c:v>1</c:v>
                </c:pt>
                <c:pt idx="2">
                  <c:v>25</c:v>
                </c:pt>
                <c:pt idx="3">
                  <c:v>1</c:v>
                </c:pt>
                <c:pt idx="4">
                  <c:v>4</c:v>
                </c:pt>
                <c:pt idx="5">
                  <c:v>112</c:v>
                </c:pt>
                <c:pt idx="6">
                  <c:v>97</c:v>
                </c:pt>
                <c:pt idx="7">
                  <c:v>3</c:v>
                </c:pt>
                <c:pt idx="8">
                  <c:v>4</c:v>
                </c:pt>
                <c:pt idx="9">
                  <c:v>23</c:v>
                </c:pt>
                <c:pt idx="10">
                  <c:v>42</c:v>
                </c:pt>
                <c:pt idx="11">
                  <c:v>11</c:v>
                </c:pt>
                <c:pt idx="12">
                  <c:v>49</c:v>
                </c:pt>
                <c:pt idx="13">
                  <c:v>180</c:v>
                </c:pt>
                <c:pt idx="14">
                  <c:v>69</c:v>
                </c:pt>
                <c:pt idx="15">
                  <c:v>34</c:v>
                </c:pt>
                <c:pt idx="16">
                  <c:v>6</c:v>
                </c:pt>
                <c:pt idx="17">
                  <c:v>3</c:v>
                </c:pt>
                <c:pt idx="18">
                  <c:v>9</c:v>
                </c:pt>
                <c:pt idx="19">
                  <c:v>14</c:v>
                </c:pt>
                <c:pt idx="20">
                  <c:v>8</c:v>
                </c:pt>
                <c:pt idx="21">
                  <c:v>15</c:v>
                </c:pt>
                <c:pt idx="22">
                  <c:v>6</c:v>
                </c:pt>
                <c:pt idx="23">
                  <c:v>8</c:v>
                </c:pt>
                <c:pt idx="24">
                  <c:v>8</c:v>
                </c:pt>
              </c:numCache>
            </c:numRef>
          </c:val>
          <c:extLst>
            <c:ext xmlns:c16="http://schemas.microsoft.com/office/drawing/2014/chart" uri="{C3380CC4-5D6E-409C-BE32-E72D297353CC}">
              <c16:uniqueId val="{00000032-FA59-4084-89A5-873A3C0BAC3F}"/>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legendEntry>
        <c:idx val="5"/>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egendEntry>
        <c:idx val="6"/>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egendEntry>
        <c:idx val="13"/>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ayout>
        <c:manualLayout>
          <c:xMode val="edge"/>
          <c:yMode val="edge"/>
          <c:x val="0.73341526596849316"/>
          <c:y val="1.5011225574332814E-2"/>
          <c:w val="0.26136722876726987"/>
          <c:h val="0.97014421549369856"/>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Bookman Old Style" panose="02050604050505020204"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r>
              <a:rPr lang="en-US"/>
              <a:t>Top</a:t>
            </a:r>
            <a:r>
              <a:rPr lang="en-US" baseline="0"/>
              <a:t> Five Job Titles in Data Science</a:t>
            </a:r>
          </a:p>
        </c:rich>
      </c:tx>
      <c:layout>
        <c:manualLayout>
          <c:xMode val="edge"/>
          <c:yMode val="edge"/>
          <c:x val="0.44160687988014952"/>
          <c:y val="1.9071308372844979E-2"/>
        </c:manualLayout>
      </c:layout>
      <c:overlay val="0"/>
      <c:spPr>
        <a:noFill/>
        <a:ln>
          <a:noFill/>
        </a:ln>
        <a:effectLst/>
      </c:spPr>
      <c:txPr>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7-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9-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1-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83D2-4524-9CDF-9139C0A3CA32}"/>
                </c:ext>
              </c:extLst>
            </c:dLbl>
            <c:dLbl>
              <c:idx val="2"/>
              <c:layout>
                <c:manualLayout>
                  <c:x val="4.166666666666664E-3"/>
                  <c:y val="5.0676739690005357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83D2-4524-9CDF-9139C0A3CA32}"/>
                </c:ext>
              </c:extLst>
            </c:dLbl>
            <c:dLbl>
              <c:idx val="4"/>
              <c:layout>
                <c:manualLayout>
                  <c:x val="6.5104166666666671E-2"/>
                  <c:y val="-1.0384215991692628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Percentage'!$B$2:$B$6</c:f>
              <c:numCache>
                <c:formatCode>General</c:formatCode>
                <c:ptCount val="5"/>
                <c:pt idx="0">
                  <c:v>131</c:v>
                </c:pt>
                <c:pt idx="1">
                  <c:v>53</c:v>
                </c:pt>
                <c:pt idx="2">
                  <c:v>34</c:v>
                </c:pt>
                <c:pt idx="3">
                  <c:v>15</c:v>
                </c:pt>
                <c:pt idx="4">
                  <c:v>14</c:v>
                </c:pt>
              </c:numCache>
            </c:numRef>
          </c:val>
          <c:extLst>
            <c:ext xmlns:c16="http://schemas.microsoft.com/office/drawing/2014/chart" uri="{C3380CC4-5D6E-409C-BE32-E72D297353CC}">
              <c16:uniqueId val="{0000000A-83D2-4524-9CDF-9139C0A3CA32}"/>
            </c:ext>
          </c:extLst>
        </c:ser>
        <c:ser>
          <c:idx val="1"/>
          <c:order val="1"/>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C-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E-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0-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2-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4-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C-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E-83D2-4524-9CDF-9139C0A3CA32}"/>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0-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2-83D2-4524-9CDF-9139C0A3CA32}"/>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4-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Percentage'!$C$2:$C$6</c:f>
              <c:numCache>
                <c:formatCode>General</c:formatCode>
                <c:ptCount val="5"/>
                <c:pt idx="0">
                  <c:v>0.17654986522911001</c:v>
                </c:pt>
                <c:pt idx="1">
                  <c:v>7.1428571428571397E-2</c:v>
                </c:pt>
                <c:pt idx="2">
                  <c:v>4.5822102425875998E-2</c:v>
                </c:pt>
                <c:pt idx="3">
                  <c:v>2.0215633423180501E-2</c:v>
                </c:pt>
                <c:pt idx="4">
                  <c:v>1.8867924528301799E-2</c:v>
                </c:pt>
              </c:numCache>
            </c:numRef>
          </c:val>
          <c:extLst>
            <c:ext xmlns:c16="http://schemas.microsoft.com/office/drawing/2014/chart" uri="{C3380CC4-5D6E-409C-BE32-E72D297353CC}">
              <c16:uniqueId val="{00000015-83D2-4524-9CDF-9139C0A3CA32}"/>
            </c:ext>
          </c:extLst>
        </c:ser>
        <c:ser>
          <c:idx val="2"/>
          <c:order val="2"/>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7-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9-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B-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D-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F-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7-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9-83D2-4524-9CDF-9139C0A3CA32}"/>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B-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D-83D2-4524-9CDF-9139C0A3CA32}"/>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F-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Percentage'!$D$2:$D$6</c:f>
              <c:numCache>
                <c:formatCode>0.00%</c:formatCode>
                <c:ptCount val="5"/>
                <c:pt idx="0">
                  <c:v>0.17699999999999999</c:v>
                </c:pt>
                <c:pt idx="1">
                  <c:v>7.0999999999999994E-2</c:v>
                </c:pt>
                <c:pt idx="2">
                  <c:v>4.5999999999999999E-2</c:v>
                </c:pt>
                <c:pt idx="3">
                  <c:v>0.02</c:v>
                </c:pt>
                <c:pt idx="4">
                  <c:v>1.9E-2</c:v>
                </c:pt>
              </c:numCache>
            </c:numRef>
          </c:val>
          <c:extLst>
            <c:ext xmlns:c16="http://schemas.microsoft.com/office/drawing/2014/chart" uri="{C3380CC4-5D6E-409C-BE32-E72D297353CC}">
              <c16:uniqueId val="{00000020-83D2-4524-9CDF-9139C0A3CA32}"/>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Sheet1!$K$2:$K$743</cx:f>
        <cx:lvl ptCount="742">
          <cx:pt idx="0">Company - Private</cx:pt>
          <cx:pt idx="1">Other Organization</cx:pt>
          <cx:pt idx="2">Company - Private</cx:pt>
          <cx:pt idx="3">Government</cx:pt>
          <cx:pt idx="4">Company - Private</cx:pt>
          <cx:pt idx="5">Company - Public</cx:pt>
          <cx:pt idx="6">Company - Private</cx:pt>
          <cx:pt idx="7">Company - Private</cx:pt>
          <cx:pt idx="8">Hospital</cx:pt>
          <cx:pt idx="9">Company - Private</cx:pt>
          <cx:pt idx="10">Company - Private</cx:pt>
          <cx:pt idx="11">Company - Public</cx:pt>
          <cx:pt idx="12">Company - Public</cx:pt>
          <cx:pt idx="13">Company - Private</cx:pt>
          <cx:pt idx="14">Company - Public</cx:pt>
          <cx:pt idx="15">Subsidiary or Business Segment</cx:pt>
          <cx:pt idx="16">Company - Public</cx:pt>
          <cx:pt idx="17">Company - Private</cx:pt>
          <cx:pt idx="18">Company - Private</cx:pt>
          <cx:pt idx="19">Nonprofit Organization</cx:pt>
          <cx:pt idx="20">Company - Private</cx:pt>
          <cx:pt idx="21">Company - Private</cx:pt>
          <cx:pt idx="22">Company - Private</cx:pt>
          <cx:pt idx="23">Nonprofit Organization</cx:pt>
          <cx:pt idx="24">Company - Private</cx:pt>
          <cx:pt idx="25">Company - Public</cx:pt>
          <cx:pt idx="26">Company - Private</cx:pt>
          <cx:pt idx="27">Company - Public</cx:pt>
          <cx:pt idx="28">Company - Public</cx:pt>
          <cx:pt idx="29">Company - Private</cx:pt>
          <cx:pt idx="30">Government</cx:pt>
          <cx:pt idx="31">Company - Private</cx:pt>
          <cx:pt idx="32">Company - Public</cx:pt>
          <cx:pt idx="33">Company - Public</cx:pt>
          <cx:pt idx="34">Company - Private</cx:pt>
          <cx:pt idx="35">Company - Private</cx:pt>
          <cx:pt idx="36">Company - Private</cx:pt>
          <cx:pt idx="37">Company - Private</cx:pt>
          <cx:pt idx="38">Company - Public</cx:pt>
          <cx:pt idx="39">Company - Private</cx:pt>
          <cx:pt idx="40">Company - Private</cx:pt>
          <cx:pt idx="41">Company - Private</cx:pt>
          <cx:pt idx="42">Company - Private</cx:pt>
          <cx:pt idx="43">Company - Public</cx:pt>
          <cx:pt idx="44">Company - Public</cx:pt>
          <cx:pt idx="45">Company - Private</cx:pt>
          <cx:pt idx="46">Company - Public</cx:pt>
          <cx:pt idx="47">Company - Private</cx:pt>
          <cx:pt idx="48">Company - Private</cx:pt>
          <cx:pt idx="49">Company - Public</cx:pt>
          <cx:pt idx="50">Subsidiary or Business Segment</cx:pt>
          <cx:pt idx="51">Company - Private</cx:pt>
          <cx:pt idx="52">Company - Private</cx:pt>
          <cx:pt idx="53">Company - Public</cx:pt>
          <cx:pt idx="54">Company - Public</cx:pt>
          <cx:pt idx="55">Company - Public</cx:pt>
          <cx:pt idx="56">Company - Private</cx:pt>
          <cx:pt idx="57">Company - Private</cx:pt>
          <cx:pt idx="58">Company - Private</cx:pt>
          <cx:pt idx="59">Company - Public</cx:pt>
          <cx:pt idx="60">Subsidiary or Business Segment</cx:pt>
          <cx:pt idx="61">Company - Private</cx:pt>
          <cx:pt idx="62">Company - Public</cx:pt>
          <cx:pt idx="63">Government</cx:pt>
          <cx:pt idx="64">Company - Public</cx:pt>
          <cx:pt idx="65">Company - Private</cx:pt>
          <cx:pt idx="66">Company - Private</cx:pt>
          <cx:pt idx="67">Company - Public</cx:pt>
          <cx:pt idx="68">Company - Private</cx:pt>
          <cx:pt idx="69">Company - Public</cx:pt>
          <cx:pt idx="70">Company - Private</cx:pt>
          <cx:pt idx="71">Company - Public</cx:pt>
          <cx:pt idx="72">Subsidiary or Business Segment</cx:pt>
          <cx:pt idx="73">Company - Private</cx:pt>
          <cx:pt idx="74">Company - Private</cx:pt>
          <cx:pt idx="75">Company - Public</cx:pt>
          <cx:pt idx="76">Company - Private</cx:pt>
          <cx:pt idx="77">Company - Private</cx:pt>
          <cx:pt idx="78">Company - Private</cx:pt>
          <cx:pt idx="79">Company - Private</cx:pt>
          <cx:pt idx="80">Company - Private</cx:pt>
          <cx:pt idx="81">Company - Private</cx:pt>
          <cx:pt idx="82">Nonprofit Organization</cx:pt>
          <cx:pt idx="83">Company - Private</cx:pt>
          <cx:pt idx="84">Company - Private</cx:pt>
          <cx:pt idx="85">Company - Private</cx:pt>
          <cx:pt idx="86">Company - Public</cx:pt>
          <cx:pt idx="87">Company - Private</cx:pt>
          <cx:pt idx="88">Company - Private</cx:pt>
          <cx:pt idx="89">Company - Private</cx:pt>
          <cx:pt idx="90">Company - Private</cx:pt>
          <cx:pt idx="91">Company - Public</cx:pt>
          <cx:pt idx="92">Company - Public</cx:pt>
          <cx:pt idx="93">Company - Private</cx:pt>
          <cx:pt idx="94">Company - Private</cx:pt>
          <cx:pt idx="95">Subsidiary or Business Segment</cx:pt>
          <cx:pt idx="96">Nonprofit Organization</cx:pt>
          <cx:pt idx="97">Company - Private</cx:pt>
          <cx:pt idx="98">Company - Private</cx:pt>
          <cx:pt idx="99">Company - Private</cx:pt>
          <cx:pt idx="100">Company - Private</cx:pt>
          <cx:pt idx="101">Company - Private</cx:pt>
          <cx:pt idx="102">Subsidiary or Business Segment</cx:pt>
          <cx:pt idx="103">Company - Private</cx:pt>
          <cx:pt idx="104">Company - Private</cx:pt>
          <cx:pt idx="105">Company - Public</cx:pt>
          <cx:pt idx="106">Company - Private</cx:pt>
          <cx:pt idx="107">Company - Private</cx:pt>
          <cx:pt idx="108">Hospital</cx:pt>
          <cx:pt idx="109">Company - Private</cx:pt>
          <cx:pt idx="110">Company - Private</cx:pt>
          <cx:pt idx="111">Company - Public</cx:pt>
          <cx:pt idx="112">Company - Private</cx:pt>
          <cx:pt idx="113">Company - Private</cx:pt>
          <cx:pt idx="114">Company - Public</cx:pt>
          <cx:pt idx="115">Company - Private</cx:pt>
          <cx:pt idx="116">Company - Private</cx:pt>
          <cx:pt idx="117">Company - Private</cx:pt>
          <cx:pt idx="118">Nonprofit Organization</cx:pt>
          <cx:pt idx="119">Company - Private</cx:pt>
          <cx:pt idx="120">Company - Private</cx:pt>
          <cx:pt idx="121">Company - Public</cx:pt>
          <cx:pt idx="122">Company - Private</cx:pt>
          <cx:pt idx="123">Company - Public</cx:pt>
          <cx:pt idx="124">Company - Private</cx:pt>
          <cx:pt idx="125">Other Organization</cx:pt>
          <cx:pt idx="126">Company - Private</cx:pt>
          <cx:pt idx="127">Company - Private</cx:pt>
          <cx:pt idx="128">Company - Public</cx:pt>
          <cx:pt idx="129">Company - Private</cx:pt>
          <cx:pt idx="130">Company - Private</cx:pt>
          <cx:pt idx="131">Company - Private</cx:pt>
          <cx:pt idx="132">Company - Private</cx:pt>
          <cx:pt idx="133">Company - Public</cx:pt>
          <cx:pt idx="134">Company - Private</cx:pt>
          <cx:pt idx="135">Company - Private</cx:pt>
          <cx:pt idx="136">Company - Public</cx:pt>
          <cx:pt idx="137">Company - Private</cx:pt>
          <cx:pt idx="138">Company - Private</cx:pt>
          <cx:pt idx="139">Company - Private</cx:pt>
          <cx:pt idx="140">Company - Private</cx:pt>
          <cx:pt idx="141">Nonprofit Organization</cx:pt>
          <cx:pt idx="142">Company - Private</cx:pt>
          <cx:pt idx="143">College / University</cx:pt>
          <cx:pt idx="144">Government</cx:pt>
          <cx:pt idx="145">Company - Private</cx:pt>
          <cx:pt idx="146">Company - Private</cx:pt>
          <cx:pt idx="147">Company - Private</cx:pt>
          <cx:pt idx="148">Nonprofit Organization</cx:pt>
          <cx:pt idx="149">Government</cx:pt>
          <cx:pt idx="150">Company - Private</cx:pt>
          <cx:pt idx="151">Company - Private</cx:pt>
          <cx:pt idx="152">Company - Private</cx:pt>
          <cx:pt idx="153">Company - Public</cx:pt>
          <cx:pt idx="154">Company - Private</cx:pt>
          <cx:pt idx="155">Subsidiary or Business Segment</cx:pt>
          <cx:pt idx="156">Company - Public</cx:pt>
          <cx:pt idx="157">Company - Public</cx:pt>
          <cx:pt idx="158">Company - Private</cx:pt>
          <cx:pt idx="159">Company - Public</cx:pt>
          <cx:pt idx="160">Company - Private</cx:pt>
          <cx:pt idx="161">Company - Private</cx:pt>
          <cx:pt idx="162">Nonprofit Organization</cx:pt>
          <cx:pt idx="163">Company - Private</cx:pt>
          <cx:pt idx="164">Nonprofit Organization</cx:pt>
          <cx:pt idx="165">Nonprofit Organization</cx:pt>
          <cx:pt idx="166">Government</cx:pt>
          <cx:pt idx="167">Company - Public</cx:pt>
          <cx:pt idx="168">Company - Public</cx:pt>
          <cx:pt idx="169">Company - Private</cx:pt>
          <cx:pt idx="170">Company - Public</cx:pt>
          <cx:pt idx="171">Subsidiary or Business Segment</cx:pt>
          <cx:pt idx="172">Company - Public</cx:pt>
          <cx:pt idx="173">Company - Private</cx:pt>
          <cx:pt idx="174">Company - Public</cx:pt>
          <cx:pt idx="175">Company - Private</cx:pt>
          <cx:pt idx="176">Company - Private</cx:pt>
          <cx:pt idx="177">Nonprofit Organization</cx:pt>
          <cx:pt idx="178">Company - Public</cx:pt>
          <cx:pt idx="179">Company - Public</cx:pt>
          <cx:pt idx="180">Company - Private</cx:pt>
          <cx:pt idx="181">College / University</cx:pt>
          <cx:pt idx="182">Company - Public</cx:pt>
          <cx:pt idx="183">Company - Private</cx:pt>
          <cx:pt idx="184">Company - Private</cx:pt>
          <cx:pt idx="185">Company - Public</cx:pt>
          <cx:pt idx="186">Company - Public</cx:pt>
          <cx:pt idx="187">Company - Private</cx:pt>
          <cx:pt idx="188">Company - Private</cx:pt>
          <cx:pt idx="189">Company - Private</cx:pt>
          <cx:pt idx="190">Hospital</cx:pt>
          <cx:pt idx="191">Company - Private</cx:pt>
          <cx:pt idx="192">Company - Public</cx:pt>
          <cx:pt idx="193">Company - Private</cx:pt>
          <cx:pt idx="194">Hospital</cx:pt>
          <cx:pt idx="195">Company - Private</cx:pt>
          <cx:pt idx="196">Company - Private</cx:pt>
          <cx:pt idx="197">Hospital</cx:pt>
          <cx:pt idx="198">Company - Private</cx:pt>
          <cx:pt idx="199">College / University</cx:pt>
          <cx:pt idx="200">Nonprofit Organization</cx:pt>
          <cx:pt idx="201">Company - Private</cx:pt>
          <cx:pt idx="202">Nonprofit Organization</cx:pt>
          <cx:pt idx="203">Company - Private</cx:pt>
          <cx:pt idx="204">Company - Private</cx:pt>
          <cx:pt idx="205">Company - Public</cx:pt>
          <cx:pt idx="206">Company - Private</cx:pt>
          <cx:pt idx="207">Company - Public</cx:pt>
          <cx:pt idx="208">Company - Private</cx:pt>
          <cx:pt idx="209">Company - Private</cx:pt>
          <cx:pt idx="210">Government</cx:pt>
          <cx:pt idx="211">Subsidiary or Business Segment</cx:pt>
          <cx:pt idx="212">Company - Private</cx:pt>
          <cx:pt idx="213">Company - Public</cx:pt>
          <cx:pt idx="214">Company - Private</cx:pt>
          <cx:pt idx="215">Company - Private</cx:pt>
          <cx:pt idx="216">Company - Public</cx:pt>
          <cx:pt idx="217">Nonprofit Organization</cx:pt>
          <cx:pt idx="218">Company - Private</cx:pt>
          <cx:pt idx="219">Company - Private</cx:pt>
          <cx:pt idx="220">Subsidiary or Business Segment</cx:pt>
          <cx:pt idx="221">Company - Public</cx:pt>
          <cx:pt idx="222">Nonprofit Organization</cx:pt>
          <cx:pt idx="223">Company - Public</cx:pt>
          <cx:pt idx="224">Company - Private</cx:pt>
          <cx:pt idx="225">Company - Private</cx:pt>
          <cx:pt idx="226">Company - Public</cx:pt>
          <cx:pt idx="227">Company - Private</cx:pt>
          <cx:pt idx="228">Company - Private</cx:pt>
          <cx:pt idx="229">Company - Private</cx:pt>
          <cx:pt idx="230">Nonprofit Organization</cx:pt>
          <cx:pt idx="231">Company - Public</cx:pt>
          <cx:pt idx="232">Nonprofit Organization</cx:pt>
          <cx:pt idx="233">Company - Private</cx:pt>
          <cx:pt idx="234">Company - Private</cx:pt>
          <cx:pt idx="235">Company - Public</cx:pt>
          <cx:pt idx="236">Company - Private</cx:pt>
          <cx:pt idx="237">Nonprofit Organization</cx:pt>
          <cx:pt idx="238">Company - Public</cx:pt>
          <cx:pt idx="239">Company - Private</cx:pt>
          <cx:pt idx="240">Company - Private</cx:pt>
          <cx:pt idx="241">Company - Private</cx:pt>
          <cx:pt idx="242">Government</cx:pt>
          <cx:pt idx="243">Subsidiary or Business Segment</cx:pt>
          <cx:pt idx="244">Nonprofit Organization</cx:pt>
          <cx:pt idx="245">Nonprofit Organization</cx:pt>
          <cx:pt idx="246">Nonprofit Organization</cx:pt>
          <cx:pt idx="247">Nonprofit Organization</cx:pt>
          <cx:pt idx="248">Company - Private</cx:pt>
          <cx:pt idx="249">Company - Private</cx:pt>
          <cx:pt idx="250">Company - Public</cx:pt>
          <cx:pt idx="251">Company - Public</cx:pt>
          <cx:pt idx="252">Company - Public</cx:pt>
          <cx:pt idx="253">Company - Private</cx:pt>
          <cx:pt idx="254">Company - Public</cx:pt>
          <cx:pt idx="255">Company - Private</cx:pt>
          <cx:pt idx="256">Company - Private</cx:pt>
          <cx:pt idx="257">Company - Public</cx:pt>
          <cx:pt idx="258">Company - Private</cx:pt>
          <cx:pt idx="259">Company - Public</cx:pt>
          <cx:pt idx="260">Subsidiary or Business Segment</cx:pt>
          <cx:pt idx="261">Company - Public</cx:pt>
          <cx:pt idx="262">Company - Private</cx:pt>
          <cx:pt idx="263">Company - Private</cx:pt>
          <cx:pt idx="264">Company - Private</cx:pt>
          <cx:pt idx="265">Company - Public</cx:pt>
          <cx:pt idx="266">Company - Private</cx:pt>
          <cx:pt idx="267">Company - Public</cx:pt>
          <cx:pt idx="268">Company - Private</cx:pt>
          <cx:pt idx="269">Company - Private</cx:pt>
          <cx:pt idx="270">Company - Public</cx:pt>
          <cx:pt idx="271">Nonprofit Organization</cx:pt>
          <cx:pt idx="272">Company - Public</cx:pt>
          <cx:pt idx="273">Company - Public</cx:pt>
          <cx:pt idx="274">Company - Public</cx:pt>
          <cx:pt idx="275">Company - Private</cx:pt>
          <cx:pt idx="276">College / University</cx:pt>
          <cx:pt idx="277">Company - Public</cx:pt>
          <cx:pt idx="278">Company - Private</cx:pt>
          <cx:pt idx="279">Company - Private</cx:pt>
          <cx:pt idx="280">Company - Public</cx:pt>
          <cx:pt idx="281">Company - Private</cx:pt>
          <cx:pt idx="282">Company - Private</cx:pt>
          <cx:pt idx="283">Company - Private</cx:pt>
          <cx:pt idx="284">Company - Public</cx:pt>
          <cx:pt idx="285">Company - Private</cx:pt>
          <cx:pt idx="286">Company - Private</cx:pt>
          <cx:pt idx="287">Company - Private</cx:pt>
          <cx:pt idx="288">Company - Public</cx:pt>
          <cx:pt idx="289">Company - Public</cx:pt>
          <cx:pt idx="290">Company - Private</cx:pt>
          <cx:pt idx="291">Company - Public</cx:pt>
          <cx:pt idx="292">Subsidiary or Business Segment</cx:pt>
          <cx:pt idx="293">Company - Private</cx:pt>
          <cx:pt idx="294">Company - Private</cx:pt>
          <cx:pt idx="295">Subsidiary or Business Segment</cx:pt>
          <cx:pt idx="296">Company - Public</cx:pt>
          <cx:pt idx="297">Company - Public</cx:pt>
          <cx:pt idx="298">Company - Public</cx:pt>
          <cx:pt idx="299">Nonprofit Organization</cx:pt>
          <cx:pt idx="300">Nonprofit Organization</cx:pt>
          <cx:pt idx="301">Company - Private</cx:pt>
          <cx:pt idx="302">Company - Public</cx:pt>
          <cx:pt idx="303">Company - Public</cx:pt>
          <cx:pt idx="304">Subsidiary or Business Segment</cx:pt>
          <cx:pt idx="305">Company - Public</cx:pt>
          <cx:pt idx="306">Company - Public</cx:pt>
          <cx:pt idx="307">Company - Private</cx:pt>
          <cx:pt idx="308">Government</cx:pt>
          <cx:pt idx="309">Company - Private</cx:pt>
          <cx:pt idx="310">Company - Private</cx:pt>
          <cx:pt idx="311">Company - Private</cx:pt>
          <cx:pt idx="312">Hospital</cx:pt>
          <cx:pt idx="313">Company - Public</cx:pt>
          <cx:pt idx="314">Company - Private</cx:pt>
          <cx:pt idx="315">Company - Public</cx:pt>
          <cx:pt idx="316">Company - Private</cx:pt>
          <cx:pt idx="317">Company - Private</cx:pt>
          <cx:pt idx="318">Company - Private</cx:pt>
          <cx:pt idx="319">Company - Private</cx:pt>
          <cx:pt idx="320">Company - Public</cx:pt>
          <cx:pt idx="321">Company - Private</cx:pt>
          <cx:pt idx="322">Nonprofit Organization</cx:pt>
          <cx:pt idx="323">Hospital</cx:pt>
          <cx:pt idx="324">Company - Private</cx:pt>
          <cx:pt idx="325">Company - Private</cx:pt>
          <cx:pt idx="326">Company - Private</cx:pt>
          <cx:pt idx="327">Company - Private</cx:pt>
          <cx:pt idx="328">Company - Private</cx:pt>
          <cx:pt idx="329">Company - Public</cx:pt>
          <cx:pt idx="330">Company - Private</cx:pt>
          <cx:pt idx="331">Company - Private</cx:pt>
          <cx:pt idx="332">Company - Private</cx:pt>
          <cx:pt idx="333">Company - Public</cx:pt>
          <cx:pt idx="334">Company - Private</cx:pt>
          <cx:pt idx="335">Company - Private</cx:pt>
          <cx:pt idx="336">Company - Private</cx:pt>
          <cx:pt idx="337">Hospital</cx:pt>
          <cx:pt idx="338">Company - Public</cx:pt>
          <cx:pt idx="339">Company - Private</cx:pt>
          <cx:pt idx="340">Company - Private</cx:pt>
          <cx:pt idx="341">Company - Public</cx:pt>
          <cx:pt idx="342">Company - Public</cx:pt>
          <cx:pt idx="343">College / University</cx:pt>
          <cx:pt idx="344">Company - Private</cx:pt>
          <cx:pt idx="345">Hospital</cx:pt>
          <cx:pt idx="346">Nonprofit Organization</cx:pt>
          <cx:pt idx="347">Company - Private</cx:pt>
          <cx:pt idx="348">Company - Private</cx:pt>
          <cx:pt idx="349">Company - Public</cx:pt>
          <cx:pt idx="350">Nonprofit Organization</cx:pt>
          <cx:pt idx="351">Company - Private</cx:pt>
          <cx:pt idx="352">Company - Private</cx:pt>
          <cx:pt idx="353">Company - Private</cx:pt>
          <cx:pt idx="354">Company - Private</cx:pt>
          <cx:pt idx="355">Subsidiary or Business Segment</cx:pt>
          <cx:pt idx="356">Company - Private</cx:pt>
          <cx:pt idx="357">Nonprofit Organization</cx:pt>
          <cx:pt idx="358">Company - Private</cx:pt>
          <cx:pt idx="359">Company - Private</cx:pt>
          <cx:pt idx="360">Company - Private</cx:pt>
          <cx:pt idx="361">Company - Public</cx:pt>
          <cx:pt idx="362">Nonprofit Organization</cx:pt>
          <cx:pt idx="363">Company - Private</cx:pt>
          <cx:pt idx="364">Company - Private</cx:pt>
          <cx:pt idx="365">Company - Private</cx:pt>
          <cx:pt idx="366">Company - Private</cx:pt>
          <cx:pt idx="367">Company - Private</cx:pt>
          <cx:pt idx="368">Company - Private</cx:pt>
          <cx:pt idx="369">Company - Private</cx:pt>
          <cx:pt idx="370">Company - Private</cx:pt>
          <cx:pt idx="371">College / University</cx:pt>
          <cx:pt idx="372">Subsidiary or Business Segment</cx:pt>
          <cx:pt idx="373">Company - Private</cx:pt>
          <cx:pt idx="374">Company - Private</cx:pt>
          <cx:pt idx="375">Company - Public</cx:pt>
          <cx:pt idx="376">Company - Public</cx:pt>
          <cx:pt idx="377">Company - Private</cx:pt>
          <cx:pt idx="378">Company - Private</cx:pt>
          <cx:pt idx="379">Company - Private</cx:pt>
          <cx:pt idx="380">Company - Private</cx:pt>
          <cx:pt idx="381">Company - Private</cx:pt>
          <cx:pt idx="382">Company - Private</cx:pt>
          <cx:pt idx="383">Company - Private</cx:pt>
          <cx:pt idx="384">Company - Public</cx:pt>
          <cx:pt idx="385">Company - Private</cx:pt>
          <cx:pt idx="386">Company - Private</cx:pt>
          <cx:pt idx="387">Company - Private</cx:pt>
          <cx:pt idx="388">Company - Private</cx:pt>
          <cx:pt idx="389">Company - Private</cx:pt>
          <cx:pt idx="390">Company - Private</cx:pt>
          <cx:pt idx="391">Company - Public</cx:pt>
          <cx:pt idx="392">Company - Private</cx:pt>
          <cx:pt idx="393">Company - Private</cx:pt>
          <cx:pt idx="394">Company - Public</cx:pt>
          <cx:pt idx="395">Company - Private</cx:pt>
          <cx:pt idx="396">Company - Private</cx:pt>
          <cx:pt idx="397">Company - Public</cx:pt>
          <cx:pt idx="398">Company - Public</cx:pt>
          <cx:pt idx="399">Company - Public</cx:pt>
          <cx:pt idx="400">Subsidiary or Business Segment</cx:pt>
          <cx:pt idx="401">Government</cx:pt>
          <cx:pt idx="402">Company - Private</cx:pt>
          <cx:pt idx="403">Company - Public</cx:pt>
          <cx:pt idx="404">Company - Private</cx:pt>
          <cx:pt idx="405">Company - Private</cx:pt>
          <cx:pt idx="406">Company - Private</cx:pt>
          <cx:pt idx="407">Government</cx:pt>
          <cx:pt idx="408">Nonprofit Organization</cx:pt>
          <cx:pt idx="409">Company - Public</cx:pt>
          <cx:pt idx="410">Company - Private</cx:pt>
          <cx:pt idx="411">Nonprofit Organization</cx:pt>
          <cx:pt idx="412">College / University</cx:pt>
          <cx:pt idx="413">Company - Private</cx:pt>
          <cx:pt idx="414">Company - Public</cx:pt>
          <cx:pt idx="415">Nonprofit Organization</cx:pt>
          <cx:pt idx="416">Company - Private</cx:pt>
          <cx:pt idx="417">Other Organization</cx:pt>
          <cx:pt idx="418">Company - Public</cx:pt>
          <cx:pt idx="419">Company - Private</cx:pt>
          <cx:pt idx="420">Company - Private</cx:pt>
          <cx:pt idx="421">Company - Private</cx:pt>
          <cx:pt idx="422">Company - Public</cx:pt>
          <cx:pt idx="423">Company - Private</cx:pt>
          <cx:pt idx="424">Company - Private</cx:pt>
          <cx:pt idx="425">Company - Private</cx:pt>
          <cx:pt idx="426">Government</cx:pt>
          <cx:pt idx="427">Company - Private</cx:pt>
          <cx:pt idx="428">Company - Public</cx:pt>
          <cx:pt idx="429">Subsidiary or Business Segment</cx:pt>
          <cx:pt idx="430">Company - Private</cx:pt>
          <cx:pt idx="431">Company - Private</cx:pt>
          <cx:pt idx="432">Hospital</cx:pt>
          <cx:pt idx="433">Company - Public</cx:pt>
          <cx:pt idx="434">Company - Private</cx:pt>
          <cx:pt idx="435">Company - Private</cx:pt>
          <cx:pt idx="436">Company - Public</cx:pt>
          <cx:pt idx="437">Subsidiary or Business Segment</cx:pt>
          <cx:pt idx="438">Company - Private</cx:pt>
          <cx:pt idx="439">Company - Public</cx:pt>
          <cx:pt idx="440">Company - Private</cx:pt>
          <cx:pt idx="441">Company - Private</cx:pt>
          <cx:pt idx="442">Company - Public</cx:pt>
          <cx:pt idx="443">Company - Private</cx:pt>
          <cx:pt idx="444">Company - Private</cx:pt>
          <cx:pt idx="445">Company - Private</cx:pt>
          <cx:pt idx="446">Subsidiary or Business Segment</cx:pt>
          <cx:pt idx="447">Company - Private</cx:pt>
          <cx:pt idx="448">Company - Private</cx:pt>
          <cx:pt idx="449">Company - Private</cx:pt>
          <cx:pt idx="450">Company - Public</cx:pt>
          <cx:pt idx="451">Company - Private</cx:pt>
          <cx:pt idx="452">Company - Private</cx:pt>
          <cx:pt idx="453">Company - Public</cx:pt>
          <cx:pt idx="454">Subsidiary or Business Segment</cx:pt>
          <cx:pt idx="455">Company - Public</cx:pt>
          <cx:pt idx="456">Company - Private</cx:pt>
          <cx:pt idx="457">Company - Private</cx:pt>
          <cx:pt idx="458">Company - Private</cx:pt>
          <cx:pt idx="459">Company - Private</cx:pt>
          <cx:pt idx="460">Company - Private</cx:pt>
          <cx:pt idx="461">Company - Private</cx:pt>
          <cx:pt idx="462">Company - Public</cx:pt>
          <cx:pt idx="463">Company - Private</cx:pt>
          <cx:pt idx="464">Nonprofit Organization</cx:pt>
          <cx:pt idx="465">Company - Private</cx:pt>
          <cx:pt idx="466">Company - Public</cx:pt>
          <cx:pt idx="467">Hospital</cx:pt>
          <cx:pt idx="468">Company - Private</cx:pt>
          <cx:pt idx="469">Company - Public</cx:pt>
          <cx:pt idx="470">Company - Private</cx:pt>
          <cx:pt idx="471">Company - Private</cx:pt>
          <cx:pt idx="472">Company - Public</cx:pt>
          <cx:pt idx="473">Company - Public</cx:pt>
          <cx:pt idx="474">Company - Private</cx:pt>
          <cx:pt idx="475">Company - Public</cx:pt>
          <cx:pt idx="476">Company - Private</cx:pt>
          <cx:pt idx="477">School / School District</cx:pt>
          <cx:pt idx="478">Company - Private</cx:pt>
          <cx:pt idx="479">Company - Public</cx:pt>
          <cx:pt idx="480">Company - Private</cx:pt>
          <cx:pt idx="481">Company - Private</cx:pt>
          <cx:pt idx="482">Company - Private</cx:pt>
          <cx:pt idx="483">Company - Private</cx:pt>
          <cx:pt idx="484">Company - Public</cx:pt>
          <cx:pt idx="485">Company - Public</cx:pt>
          <cx:pt idx="486">Company - Private</cx:pt>
          <cx:pt idx="487">Company - Private</cx:pt>
          <cx:pt idx="488">Company - Private</cx:pt>
          <cx:pt idx="489">Company - Public</cx:pt>
          <cx:pt idx="490">Company - Private</cx:pt>
          <cx:pt idx="491">Company - Private</cx:pt>
          <cx:pt idx="492">Hospital</cx:pt>
          <cx:pt idx="493">Company - Private</cx:pt>
          <cx:pt idx="494">Company - Public</cx:pt>
          <cx:pt idx="495">Company - Private</cx:pt>
          <cx:pt idx="496">Company - Private</cx:pt>
          <cx:pt idx="497">Company - Private</cx:pt>
          <cx:pt idx="498">Company - Public</cx:pt>
          <cx:pt idx="499">Nonprofit Organization</cx:pt>
          <cx:pt idx="500">Company - Private</cx:pt>
          <cx:pt idx="501">Company - Public</cx:pt>
          <cx:pt idx="502">Company - Private</cx:pt>
          <cx:pt idx="503">Company - Public</cx:pt>
          <cx:pt idx="504">College / University</cx:pt>
          <cx:pt idx="505">Company - Private</cx:pt>
          <cx:pt idx="506">Company - Private</cx:pt>
          <cx:pt idx="507">Subsidiary or Business Segment</cx:pt>
          <cx:pt idx="508">Company - Public</cx:pt>
          <cx:pt idx="509">Hospital</cx:pt>
          <cx:pt idx="510">Company - Private</cx:pt>
          <cx:pt idx="511">Nonprofit Organization</cx:pt>
          <cx:pt idx="512">Company - Public</cx:pt>
          <cx:pt idx="513">Company - Public</cx:pt>
          <cx:pt idx="514">Company - Private</cx:pt>
          <cx:pt idx="515">Company - Public</cx:pt>
          <cx:pt idx="516">Company - Private</cx:pt>
          <cx:pt idx="517">Nonprofit Organization</cx:pt>
          <cx:pt idx="518">Company - Public</cx:pt>
          <cx:pt idx="519">Company - Public</cx:pt>
          <cx:pt idx="520">Company - Private</cx:pt>
          <cx:pt idx="521">Company - Public</cx:pt>
          <cx:pt idx="522">Company - Public</cx:pt>
          <cx:pt idx="523">Nonprofit Organization</cx:pt>
          <cx:pt idx="524">Company - Private</cx:pt>
          <cx:pt idx="525">Company - Private</cx:pt>
          <cx:pt idx="526">Company - Private</cx:pt>
          <cx:pt idx="527">Company - Private</cx:pt>
          <cx:pt idx="528">Company - Private</cx:pt>
          <cx:pt idx="529">Company - Private</cx:pt>
          <cx:pt idx="530">Company - Public</cx:pt>
          <cx:pt idx="531">Subsidiary or Business Segment</cx:pt>
          <cx:pt idx="532">Company - Private</cx:pt>
          <cx:pt idx="533">Nonprofit Organization</cx:pt>
          <cx:pt idx="534">Company - Private</cx:pt>
          <cx:pt idx="535">Company - Private</cx:pt>
          <cx:pt idx="536">Company - Public</cx:pt>
          <cx:pt idx="537">Company - Private</cx:pt>
          <cx:pt idx="538">Subsidiary or Business Segment</cx:pt>
          <cx:pt idx="539">Company - Private</cx:pt>
          <cx:pt idx="540">Company - Public</cx:pt>
          <cx:pt idx="541">Nonprofit Organization</cx:pt>
          <cx:pt idx="542">Company - Private</cx:pt>
          <cx:pt idx="543">Company - Private</cx:pt>
          <cx:pt idx="544">Company - Private</cx:pt>
          <cx:pt idx="545">Company - Private</cx:pt>
          <cx:pt idx="546">Company - Private</cx:pt>
          <cx:pt idx="547">Company - Private</cx:pt>
          <cx:pt idx="548">Company - Private</cx:pt>
          <cx:pt idx="549">Company - Private</cx:pt>
          <cx:pt idx="550">Company - Private</cx:pt>
          <cx:pt idx="551">Company - Private</cx:pt>
          <cx:pt idx="552">Company - Public</cx:pt>
          <cx:pt idx="553">Company - Public</cx:pt>
          <cx:pt idx="554">Company - Private</cx:pt>
          <cx:pt idx="555">Company - Public</cx:pt>
          <cx:pt idx="556">Company - Public</cx:pt>
          <cx:pt idx="557">College / University</cx:pt>
          <cx:pt idx="558">Nonprofit Organization</cx:pt>
          <cx:pt idx="559">Company - Private</cx:pt>
          <cx:pt idx="560">Nonprofit Organization</cx:pt>
          <cx:pt idx="561">Company - Private</cx:pt>
          <cx:pt idx="562">Company - Private</cx:pt>
          <cx:pt idx="563">Subsidiary or Business Segment</cx:pt>
          <cx:pt idx="564">Company - Public</cx:pt>
          <cx:pt idx="565">Company - Public</cx:pt>
          <cx:pt idx="566">Company - Private</cx:pt>
          <cx:pt idx="567">Company - Private</cx:pt>
          <cx:pt idx="568">Company - Private</cx:pt>
          <cx:pt idx="569">Company - Private</cx:pt>
          <cx:pt idx="570">Company - Private</cx:pt>
          <cx:pt idx="571">Company - Private</cx:pt>
          <cx:pt idx="572">Company - Private</cx:pt>
          <cx:pt idx="573">Company - Public</cx:pt>
          <cx:pt idx="574">Company - Private</cx:pt>
          <cx:pt idx="575">Company - Private</cx:pt>
          <cx:pt idx="576">Company - Private</cx:pt>
          <cx:pt idx="577">Company - Public</cx:pt>
          <cx:pt idx="578">Company - Public</cx:pt>
          <cx:pt idx="579">Company - Private</cx:pt>
          <cx:pt idx="580">Company - Private</cx:pt>
          <cx:pt idx="581">Other Organization</cx:pt>
          <cx:pt idx="582">Company - Private</cx:pt>
          <cx:pt idx="583">Company - Private</cx:pt>
          <cx:pt idx="584">Company - Private</cx:pt>
          <cx:pt idx="585">Company - Private</cx:pt>
          <cx:pt idx="586">Company - Private</cx:pt>
          <cx:pt idx="587">Company - Private</cx:pt>
          <cx:pt idx="588">Company - Private</cx:pt>
          <cx:pt idx="589">Company - Private</cx:pt>
          <cx:pt idx="590">Company - Private</cx:pt>
          <cx:pt idx="591">Company - Private</cx:pt>
          <cx:pt idx="592">Company - Private</cx:pt>
          <cx:pt idx="593">Company - Public</cx:pt>
          <cx:pt idx="594">Company - Public</cx:pt>
          <cx:pt idx="595">Company - Private</cx:pt>
          <cx:pt idx="596">Company - Private</cx:pt>
          <cx:pt idx="597">Company - Public</cx:pt>
          <cx:pt idx="598">Company - Public</cx:pt>
          <cx:pt idx="599">Company - Private</cx:pt>
          <cx:pt idx="600">Company - Private</cx:pt>
          <cx:pt idx="601">Company - Private</cx:pt>
          <cx:pt idx="602">Company - Public</cx:pt>
          <cx:pt idx="603">Subsidiary or Business Segment</cx:pt>
          <cx:pt idx="604">Company - Public</cx:pt>
          <cx:pt idx="605">Government</cx:pt>
          <cx:pt idx="606">Company - Private</cx:pt>
          <cx:pt idx="607">Company - Public</cx:pt>
          <cx:pt idx="608">Company - Public</cx:pt>
          <cx:pt idx="609">Company - Private</cx:pt>
          <cx:pt idx="610">Company - Private</cx:pt>
          <cx:pt idx="611">Company - Public</cx:pt>
          <cx:pt idx="612">Company - Private</cx:pt>
          <cx:pt idx="613">Company - Private</cx:pt>
          <cx:pt idx="614">Government</cx:pt>
          <cx:pt idx="615">Company - Private</cx:pt>
          <cx:pt idx="616">Company - Private</cx:pt>
          <cx:pt idx="617">Nonprofit Organization</cx:pt>
          <cx:pt idx="618">Company - Public</cx:pt>
          <cx:pt idx="619">Company - Private</cx:pt>
          <cx:pt idx="620">College / University</cx:pt>
          <cx:pt idx="621">Nonprofit Organization</cx:pt>
          <cx:pt idx="622">Company - Private</cx:pt>
          <cx:pt idx="623">Company - Public</cx:pt>
          <cx:pt idx="624">Nonprofit Organization</cx:pt>
          <cx:pt idx="625">Company - Public</cx:pt>
          <cx:pt idx="626">Company - Public</cx:pt>
          <cx:pt idx="627">Company - Private</cx:pt>
          <cx:pt idx="628">Nonprofit Organization</cx:pt>
          <cx:pt idx="629">Other Organization</cx:pt>
          <cx:pt idx="630">Company - Public</cx:pt>
          <cx:pt idx="631">Company - Private</cx:pt>
          <cx:pt idx="632">Company - Private</cx:pt>
          <cx:pt idx="633">Subsidiary or Business Segment</cx:pt>
          <cx:pt idx="634">Company - Private</cx:pt>
          <cx:pt idx="635">Company - Private</cx:pt>
          <cx:pt idx="636">Company - Private</cx:pt>
          <cx:pt idx="637">Subsidiary or Business Segment</cx:pt>
          <cx:pt idx="638">College / University</cx:pt>
          <cx:pt idx="639">Nonprofit Organization</cx:pt>
          <cx:pt idx="640">Company - Private</cx:pt>
          <cx:pt idx="641">Company - Private</cx:pt>
          <cx:pt idx="642">Company - Private</cx:pt>
          <cx:pt idx="643">Company - Public</cx:pt>
          <cx:pt idx="644">Company - Private</cx:pt>
          <cx:pt idx="645">Company - Private</cx:pt>
          <cx:pt idx="646">Company - Public</cx:pt>
          <cx:pt idx="647">Company - Public</cx:pt>
          <cx:pt idx="648">Company - Private</cx:pt>
          <cx:pt idx="649">Company - Private</cx:pt>
          <cx:pt idx="650">Company - Public</cx:pt>
          <cx:pt idx="651">Government</cx:pt>
          <cx:pt idx="652">Company - Public</cx:pt>
          <cx:pt idx="653">Company - Public</cx:pt>
          <cx:pt idx="654">Company - Private</cx:pt>
          <cx:pt idx="655">Company - Private</cx:pt>
          <cx:pt idx="656">Company - Private</cx:pt>
          <cx:pt idx="657">Company - Private</cx:pt>
          <cx:pt idx="658">School / School District</cx:pt>
          <cx:pt idx="659">Company - Public</cx:pt>
          <cx:pt idx="660">Company - Private</cx:pt>
          <cx:pt idx="661">Company - Private</cx:pt>
          <cx:pt idx="662">Company - Private</cx:pt>
          <cx:pt idx="663">Company - Private</cx:pt>
          <cx:pt idx="664">Company - Public</cx:pt>
          <cx:pt idx="665">Company - Private</cx:pt>
          <cx:pt idx="666">Hospital</cx:pt>
          <cx:pt idx="667">Company - Public</cx:pt>
          <cx:pt idx="668">Company - Private</cx:pt>
          <cx:pt idx="669">Company - Private</cx:pt>
          <cx:pt idx="670">Company - Public</cx:pt>
          <cx:pt idx="671">Nonprofit Organization</cx:pt>
          <cx:pt idx="672">Subsidiary or Business Segment</cx:pt>
          <cx:pt idx="673">Company - Private</cx:pt>
          <cx:pt idx="674">Company - Private</cx:pt>
          <cx:pt idx="675">Company - Public</cx:pt>
          <cx:pt idx="676">Company - Public</cx:pt>
          <cx:pt idx="677">Company - Private</cx:pt>
          <cx:pt idx="678">Company - Private</cx:pt>
          <cx:pt idx="679">Company - Private</cx:pt>
          <cx:pt idx="680">College / University</cx:pt>
          <cx:pt idx="681">Subsidiary or Business Segment</cx:pt>
          <cx:pt idx="682">Hospital</cx:pt>
          <cx:pt idx="683">Nonprofit Organization</cx:pt>
          <cx:pt idx="684">Company - Public</cx:pt>
          <cx:pt idx="685">Company - Private</cx:pt>
          <cx:pt idx="686">Company - Private</cx:pt>
          <cx:pt idx="687">Company - Private</cx:pt>
          <cx:pt idx="688">Company - Public</cx:pt>
          <cx:pt idx="689">Subsidiary or Business Segment</cx:pt>
          <cx:pt idx="690">Company - Public</cx:pt>
          <cx:pt idx="691">Company - Private</cx:pt>
          <cx:pt idx="692">Nonprofit Organization</cx:pt>
          <cx:pt idx="693">Company - Private</cx:pt>
          <cx:pt idx="694">Company - Public</cx:pt>
          <cx:pt idx="695">Company - Public</cx:pt>
          <cx:pt idx="696">Nonprofit Organization</cx:pt>
          <cx:pt idx="697">Company - Private</cx:pt>
          <cx:pt idx="698">Company - Public</cx:pt>
          <cx:pt idx="699">Company - Public</cx:pt>
          <cx:pt idx="700">Company - Private</cx:pt>
          <cx:pt idx="701">Company - Private</cx:pt>
          <cx:pt idx="702">Company - Public</cx:pt>
          <cx:pt idx="703">Nonprofit Organization</cx:pt>
          <cx:pt idx="704">Company - Private</cx:pt>
          <cx:pt idx="705">Company - Private</cx:pt>
          <cx:pt idx="706">Company - Private</cx:pt>
          <cx:pt idx="707">Company - Private</cx:pt>
          <cx:pt idx="708">Company - Private</cx:pt>
          <cx:pt idx="709">Company - Private</cx:pt>
          <cx:pt idx="710">Company - Public</cx:pt>
          <cx:pt idx="711">Nonprofit Organization</cx:pt>
          <cx:pt idx="712">Subsidiary or Business Segment</cx:pt>
          <cx:pt idx="713">Company - Private</cx:pt>
          <cx:pt idx="714">Company - Private</cx:pt>
          <cx:pt idx="715">Company - Private</cx:pt>
          <cx:pt idx="716">Company - Private</cx:pt>
          <cx:pt idx="717">Company - Private</cx:pt>
          <cx:pt idx="718">Company - Private</cx:pt>
          <cx:pt idx="719">Subsidiary or Business Segment</cx:pt>
          <cx:pt idx="720">Company - Public</cx:pt>
          <cx:pt idx="721">Company - Private</cx:pt>
          <cx:pt idx="722">Company - Public</cx:pt>
          <cx:pt idx="723">Nonprofit Organization</cx:pt>
          <cx:pt idx="724">Company - Private</cx:pt>
          <cx:pt idx="725">Company - Private</cx:pt>
          <cx:pt idx="726">Company - Private</cx:pt>
          <cx:pt idx="727">Company - Private</cx:pt>
          <cx:pt idx="728">Company - Private</cx:pt>
          <cx:pt idx="729">Company - Private</cx:pt>
          <cx:pt idx="730">Company - Private</cx:pt>
          <cx:pt idx="731">Company - Private</cx:pt>
          <cx:pt idx="732">Company - Private</cx:pt>
          <cx:pt idx="733">Company - Public</cx:pt>
          <cx:pt idx="734">Company - Private</cx:pt>
          <cx:pt idx="735">Company - Private</cx:pt>
          <cx:pt idx="736">Company - Public</cx:pt>
          <cx:pt idx="737">Company - Public</cx:pt>
          <cx:pt idx="738">Company - Public</cx:pt>
          <cx:pt idx="739">College / University</cx:pt>
          <cx:pt idx="740">Company - Private</cx:pt>
          <cx:pt idx="741">Nonprofit Organization</cx:pt>
        </cx:lvl>
      </cx:strDim>
      <cx:numDim type="val">
        <cx:f>Sheet1!$R$2:$R$743</cx:f>
        <cx:lvl ptCount="742" formatCode="General">
          <cx:pt idx="0">53</cx:pt>
          <cx:pt idx="1">63</cx:pt>
          <cx:pt idx="2">80</cx:pt>
          <cx:pt idx="3">56</cx:pt>
          <cx:pt idx="4">86</cx:pt>
          <cx:pt idx="5">71</cx:pt>
          <cx:pt idx="6">54</cx:pt>
          <cx:pt idx="7">86</cx:pt>
          <cx:pt idx="8">38</cx:pt>
          <cx:pt idx="9">120</cx:pt>
          <cx:pt idx="10">126</cx:pt>
          <cx:pt idx="11">64</cx:pt>
          <cx:pt idx="12">106</cx:pt>
          <cx:pt idx="13">46</cx:pt>
          <cx:pt idx="14">83</cx:pt>
          <cx:pt idx="15">102</cx:pt>
          <cx:pt idx="16">67</cx:pt>
          <cx:pt idx="17">118</cx:pt>
          <cx:pt idx="18">110</cx:pt>
          <cx:pt idx="19">64</cx:pt>
          <cx:pt idx="20">81</cx:pt>
          <cx:pt idx="21">73</cx:pt>
          <cx:pt idx="22">86</cx:pt>
          <cx:pt idx="23">63</cx:pt>
          <cx:pt idx="24">109</cx:pt>
          <cx:pt idx="25">63</cx:pt>
          <cx:pt idx="26">75</cx:pt>
          <cx:pt idx="27">34</cx:pt>
          <cx:pt idx="28">63</cx:pt>
          <cx:pt idx="29">80</cx:pt>
          <cx:pt idx="30">56</cx:pt>
          <cx:pt idx="31">72</cx:pt>
          <cx:pt idx="32">86</cx:pt>
          <cx:pt idx="33">93</cx:pt>
          <cx:pt idx="34">85</cx:pt>
          <cx:pt idx="35">77</cx:pt>
          <cx:pt idx="36">82</cx:pt>
          <cx:pt idx="37">83</cx:pt>
          <cx:pt idx="38">115</cx:pt>
          <cx:pt idx="39">74</cx:pt>
          <cx:pt idx="40">64</cx:pt>
          <cx:pt idx="41">68</cx:pt>
          <cx:pt idx="42">110</cx:pt>
          <cx:pt idx="43">52</cx:pt>
          <cx:pt idx="44">110</cx:pt>
          <cx:pt idx="45">150</cx:pt>
          <cx:pt idx="46">158</cx:pt>
          <cx:pt idx="47">20</cx:pt>
          <cx:pt idx="48">56</cx:pt>
          <cx:pt idx="49">63</cx:pt>
          <cx:pt idx="50">68</cx:pt>
          <cx:pt idx="51">86</cx:pt>
          <cx:pt idx="52">41</cx:pt>
          <cx:pt idx="53">86</cx:pt>
          <cx:pt idx="54">80</cx:pt>
          <cx:pt idx="55">56</cx:pt>
          <cx:pt idx="56">120</cx:pt>
          <cx:pt idx="57">111</cx:pt>
          <cx:pt idx="58">54</cx:pt>
          <cx:pt idx="59">71</cx:pt>
          <cx:pt idx="60">82</cx:pt>
          <cx:pt idx="61">84</cx:pt>
          <cx:pt idx="62">107</cx:pt>
          <cx:pt idx="63">49</cx:pt>
          <cx:pt idx="64">61</cx:pt>
          <cx:pt idx="65">88</cx:pt>
          <cx:pt idx="66">60</cx:pt>
          <cx:pt idx="67">41</cx:pt>
          <cx:pt idx="68">96</cx:pt>
          <cx:pt idx="69">65</cx:pt>
          <cx:pt idx="70">52</cx:pt>
          <cx:pt idx="71">139</cx:pt>
          <cx:pt idx="72">50</cx:pt>
          <cx:pt idx="73">85</cx:pt>
          <cx:pt idx="74">74</cx:pt>
          <cx:pt idx="75">99</cx:pt>
          <cx:pt idx="76">79</cx:pt>
          <cx:pt idx="77">57</cx:pt>
          <cx:pt idx="78">83</cx:pt>
          <cx:pt idx="79">86</cx:pt>
          <cx:pt idx="80">94</cx:pt>
          <cx:pt idx="81">37</cx:pt>
          <cx:pt idx="82">100</cx:pt>
          <cx:pt idx="83">55</cx:pt>
          <cx:pt idx="84">60</cx:pt>
          <cx:pt idx="85">39</cx:pt>
          <cx:pt idx="86">106</cx:pt>
          <cx:pt idx="87">86</cx:pt>
          <cx:pt idx="88">64</cx:pt>
          <cx:pt idx="89">31</cx:pt>
          <cx:pt idx="90">34</cx:pt>
          <cx:pt idx="91">117</cx:pt>
          <cx:pt idx="92">64</cx:pt>
          <cx:pt idx="93">79</cx:pt>
          <cx:pt idx="94">52</cx:pt>
          <cx:pt idx="95">55</cx:pt>
          <cx:pt idx="96">72</cx:pt>
          <cx:pt idx="97">74</cx:pt>
          <cx:pt idx="98">40</cx:pt>
          <cx:pt idx="99">102</cx:pt>
          <cx:pt idx="100">89</cx:pt>
          <cx:pt idx="101">61</cx:pt>
          <cx:pt idx="102">65</cx:pt>
          <cx:pt idx="103">200</cx:pt>
          <cx:pt idx="104">68</cx:pt>
          <cx:pt idx="105">80</cx:pt>
          <cx:pt idx="106">41</cx:pt>
          <cx:pt idx="107">39</cx:pt>
          <cx:pt idx="108">38</cx:pt>
          <cx:pt idx="109">121</cx:pt>
          <cx:pt idx="110">54</cx:pt>
          <cx:pt idx="111">83</cx:pt>
          <cx:pt idx="112">120</cx:pt>
          <cx:pt idx="113">102</cx:pt>
          <cx:pt idx="114">76</cx:pt>
          <cx:pt idx="115">60</cx:pt>
          <cx:pt idx="116">82</cx:pt>
          <cx:pt idx="117">65</cx:pt>
          <cx:pt idx="118">91</cx:pt>
          <cx:pt idx="119">95</cx:pt>
          <cx:pt idx="120">77</cx:pt>
          <cx:pt idx="121">80</cx:pt>
          <cx:pt idx="122">85</cx:pt>
          <cx:pt idx="123">80</cx:pt>
          <cx:pt idx="124">43</cx:pt>
          <cx:pt idx="125">29</cx:pt>
          <cx:pt idx="126">82</cx:pt>
          <cx:pt idx="127">26</cx:pt>
          <cx:pt idx="128">61</cx:pt>
          <cx:pt idx="129">60</cx:pt>
          <cx:pt idx="130">112</cx:pt>
          <cx:pt idx="131">64</cx:pt>
          <cx:pt idx="132">51</cx:pt>
          <cx:pt idx="133">113</cx:pt>
          <cx:pt idx="134">72</cx:pt>
          <cx:pt idx="135">71</cx:pt>
          <cx:pt idx="136">64</cx:pt>
          <cx:pt idx="137">118</cx:pt>
          <cx:pt idx="138">120</cx:pt>
          <cx:pt idx="139">80</cx:pt>
          <cx:pt idx="140">80</cx:pt>
          <cx:pt idx="141">59</cx:pt>
          <cx:pt idx="142">71</cx:pt>
          <cx:pt idx="143">81</cx:pt>
          <cx:pt idx="144">49</cx:pt>
          <cx:pt idx="145">60</cx:pt>
          <cx:pt idx="146">71</cx:pt>
          <cx:pt idx="147">75</cx:pt>
          <cx:pt idx="148">77</cx:pt>
          <cx:pt idx="149">74</cx:pt>
          <cx:pt idx="150">44</cx:pt>
          <cx:pt idx="151">65</cx:pt>
          <cx:pt idx="152">59</cx:pt>
          <cx:pt idx="153">85</cx:pt>
          <cx:pt idx="154">124</cx:pt>
          <cx:pt idx="155">131</cx:pt>
          <cx:pt idx="156">110</cx:pt>
          <cx:pt idx="157">52</cx:pt>
          <cx:pt idx="158">81</cx:pt>
          <cx:pt idx="159">132</cx:pt>
          <cx:pt idx="160">73</cx:pt>
          <cx:pt idx="161">110</cx:pt>
          <cx:pt idx="162">74</cx:pt>
          <cx:pt idx="163">100</cx:pt>
          <cx:pt idx="164">43</cx:pt>
          <cx:pt idx="165">35</cx:pt>
          <cx:pt idx="166">91</cx:pt>
          <cx:pt idx="167">42</cx:pt>
          <cx:pt idx="168">116</cx:pt>
          <cx:pt idx="169">59</cx:pt>
          <cx:pt idx="170">48</cx:pt>
          <cx:pt idx="171">31</cx:pt>
          <cx:pt idx="172">105</cx:pt>
          <cx:pt idx="173">55</cx:pt>
          <cx:pt idx="174">98</cx:pt>
          <cx:pt idx="175">73</cx:pt>
          <cx:pt idx="176">200</cx:pt>
          <cx:pt idx="177">43</cx:pt>
          <cx:pt idx="178">117</cx:pt>
          <cx:pt idx="179">111</cx:pt>
          <cx:pt idx="180">44</cx:pt>
          <cx:pt idx="181">81</cx:pt>
          <cx:pt idx="182">83</cx:pt>
          <cx:pt idx="183">114</cx:pt>
          <cx:pt idx="184">42</cx:pt>
          <cx:pt idx="185">114</cx:pt>
          <cx:pt idx="186">60</cx:pt>
          <cx:pt idx="187">100</cx:pt>
          <cx:pt idx="188">108</cx:pt>
          <cx:pt idx="189">48</cx:pt>
          <cx:pt idx="190">54</cx:pt>
          <cx:pt idx="191">60</cx:pt>
          <cx:pt idx="192">90</cx:pt>
          <cx:pt idx="193">138</cx:pt>
          <cx:pt idx="194">54</cx:pt>
          <cx:pt idx="195">190</cx:pt>
          <cx:pt idx="196">35</cx:pt>
          <cx:pt idx="197">37</cx:pt>
          <cx:pt idx="198">39</cx:pt>
          <cx:pt idx="199">81</cx:pt>
          <cx:pt idx="200">42</cx:pt>
          <cx:pt idx="201">69</cx:pt>
          <cx:pt idx="202">43</cx:pt>
          <cx:pt idx="203">40</cx:pt>
          <cx:pt idx="204">49</cx:pt>
          <cx:pt idx="205">75</cx:pt>
          <cx:pt idx="206">86</cx:pt>
          <cx:pt idx="207">66</cx:pt>
          <cx:pt idx="208">76</cx:pt>
          <cx:pt idx="209">44</cx:pt>
          <cx:pt idx="210">31</cx:pt>
          <cx:pt idx="211">53</cx:pt>
          <cx:pt idx="212">44</cx:pt>
          <cx:pt idx="213">85</cx:pt>
          <cx:pt idx="214">59</cx:pt>
          <cx:pt idx="215">64</cx:pt>
          <cx:pt idx="216">65</cx:pt>
          <cx:pt idx="217">60</cx:pt>
          <cx:pt idx="218">53</cx:pt>
          <cx:pt idx="219">124</cx:pt>
          <cx:pt idx="220">131</cx:pt>
          <cx:pt idx="221">110</cx:pt>
          <cx:pt idx="222">33</cx:pt>
          <cx:pt idx="223">52</cx:pt>
          <cx:pt idx="224">48</cx:pt>
          <cx:pt idx="225">34</cx:pt>
          <cx:pt idx="226">132</cx:pt>
          <cx:pt idx="227">81</cx:pt>
          <cx:pt idx="228">42</cx:pt>
          <cx:pt idx="229">66</cx:pt>
          <cx:pt idx="230">74</cx:pt>
          <cx:pt idx="231">63</cx:pt>
          <cx:pt idx="232">63</cx:pt>
          <cx:pt idx="233">91</cx:pt>
          <cx:pt idx="234">100</cx:pt>
          <cx:pt idx="235">62</cx:pt>
          <cx:pt idx="236">71</cx:pt>
          <cx:pt idx="237">43</cx:pt>
          <cx:pt idx="238">74</cx:pt>
          <cx:pt idx="239">55</cx:pt>
          <cx:pt idx="240">15</cx:pt>
          <cx:pt idx="241">61</cx:pt>
          <cx:pt idx="242">91</cx:pt>
          <cx:pt idx="243">127</cx:pt>
          <cx:pt idx="244">74</cx:pt>
          <cx:pt idx="245">33</cx:pt>
          <cx:pt idx="246">35</cx:pt>
          <cx:pt idx="247">37</cx:pt>
          <cx:pt idx="248">67</cx:pt>
          <cx:pt idx="249">72</cx:pt>
          <cx:pt idx="250">116</cx:pt>
          <cx:pt idx="251">78</cx:pt>
          <cx:pt idx="252">42</cx:pt>
          <cx:pt idx="253">59</cx:pt>
          <cx:pt idx="254">63</cx:pt>
          <cx:pt idx="255">109</cx:pt>
          <cx:pt idx="256">116</cx:pt>
          <cx:pt idx="257">48</cx:pt>
          <cx:pt idx="258">83</cx:pt>
          <cx:pt idx="259">105</cx:pt>
          <cx:pt idx="260">31</cx:pt>
          <cx:pt idx="261">98</cx:pt>
          <cx:pt idx="262">55</cx:pt>
          <cx:pt idx="263">45</cx:pt>
          <cx:pt idx="264">83</cx:pt>
          <cx:pt idx="265">70</cx:pt>
          <cx:pt idx="266">200</cx:pt>
          <cx:pt idx="267">70</cx:pt>
          <cx:pt idx="268">73</cx:pt>
          <cx:pt idx="269">54</cx:pt>
          <cx:pt idx="270">117</cx:pt>
          <cx:pt idx="271">43</cx:pt>
          <cx:pt idx="272">111</cx:pt>
          <cx:pt idx="273">68</cx:pt>
          <cx:pt idx="274">42</cx:pt>
          <cx:pt idx="275">44</cx:pt>
          <cx:pt idx="276">81</cx:pt>
          <cx:pt idx="277">95</cx:pt>
          <cx:pt idx="278">75</cx:pt>
          <cx:pt idx="279">72</cx:pt>
          <cx:pt idx="280">76</cx:pt>
          <cx:pt idx="281">114</cx:pt>
          <cx:pt idx="282">108</cx:pt>
          <cx:pt idx="283">130</cx:pt>
          <cx:pt idx="284">83</cx:pt>
          <cx:pt idx="285">42</cx:pt>
          <cx:pt idx="286">37</cx:pt>
          <cx:pt idx="287">52</cx:pt>
          <cx:pt idx="288">105</cx:pt>
          <cx:pt idx="289">71</cx:pt>
          <cx:pt idx="290">39</cx:pt>
          <cx:pt idx="291">114</cx:pt>
          <cx:pt idx="292">88</cx:pt>
          <cx:pt idx="293">60</cx:pt>
          <cx:pt idx="294">100</cx:pt>
          <cx:pt idx="295">55</cx:pt>
          <cx:pt idx="296">67</cx:pt>
          <cx:pt idx="297">92</cx:pt>
          <cx:pt idx="298">116</cx:pt>
          <cx:pt idx="299">38</cx:pt>
          <cx:pt idx="300">85</cx:pt>
          <cx:pt idx="301">62</cx:pt>
          <cx:pt idx="302">86</cx:pt>
          <cx:pt idx="303">93</cx:pt>
          <cx:pt idx="304">84</cx:pt>
          <cx:pt idx="305">60</cx:pt>
          <cx:pt idx="306">52</cx:pt>
          <cx:pt idx="307">48</cx:pt>
          <cx:pt idx="308">56</cx:pt>
          <cx:pt idx="309">65</cx:pt>
          <cx:pt idx="310">108</cx:pt>
          <cx:pt idx="311">63</cx:pt>
          <cx:pt idx="312">54</cx:pt>
          <cx:pt idx="313">90</cx:pt>
          <cx:pt idx="314">127</cx:pt>
          <cx:pt idx="315">31</cx:pt>
          <cx:pt idx="316">60</cx:pt>
          <cx:pt idx="317">75</cx:pt>
          <cx:pt idx="318">105</cx:pt>
          <cx:pt idx="319">45</cx:pt>
          <cx:pt idx="320">95</cx:pt>
          <cx:pt idx="321">80</cx:pt>
          <cx:pt idx="322">36</cx:pt>
          <cx:pt idx="323">54</cx:pt>
          <cx:pt idx="324">50</cx:pt>
          <cx:pt idx="325">67</cx:pt>
          <cx:pt idx="326">82</cx:pt>
          <cx:pt idx="327">85</cx:pt>
          <cx:pt idx="328">138</cx:pt>
          <cx:pt idx="329">42</cx:pt>
          <cx:pt idx="330">190</cx:pt>
          <cx:pt idx="331">68</cx:pt>
          <cx:pt idx="332">34</cx:pt>
          <cx:pt idx="333">54</cx:pt>
          <cx:pt idx="334">65</cx:pt>
          <cx:pt idx="335">35</cx:pt>
          <cx:pt idx="336">109</cx:pt>
          <cx:pt idx="337">37</cx:pt>
          <cx:pt idx="338">61</cx:pt>
          <cx:pt idx="339">39</cx:pt>
          <cx:pt idx="340">43</cx:pt>
          <cx:pt idx="341">74</cx:pt>
          <cx:pt idx="342">113</cx:pt>
          <cx:pt idx="343">81</cx:pt>
          <cx:pt idx="344">97</cx:pt>
          <cx:pt idx="345">49</cx:pt>
          <cx:pt idx="346">42</cx:pt>
          <cx:pt idx="347">69</cx:pt>
          <cx:pt idx="348">110</cx:pt>
          <cx:pt idx="349">102</cx:pt>
          <cx:pt idx="350">74</cx:pt>
          <cx:pt idx="351">40</cx:pt>
          <cx:pt idx="352">108</cx:pt>
          <cx:pt idx="353">76</cx:pt>
          <cx:pt idx="354">202</cx:pt>
          <cx:pt idx="355">49</cx:pt>
          <cx:pt idx="356">49</cx:pt>
          <cx:pt idx="357">43</cx:pt>
          <cx:pt idx="358">65</cx:pt>
          <cx:pt idx="359">32</cx:pt>
          <cx:pt idx="360">87</cx:pt>
          <cx:pt idx="361">107</cx:pt>
          <cx:pt idx="362">56</cx:pt>
          <cx:pt idx="363">52</cx:pt>
          <cx:pt idx="364">80</cx:pt>
          <cx:pt idx="365">43</cx:pt>
          <cx:pt idx="366">45</cx:pt>
          <cx:pt idx="367">44</cx:pt>
          <cx:pt idx="368">50</cx:pt>
          <cx:pt idx="369">61</cx:pt>
          <cx:pt idx="370">100</cx:pt>
          <cx:pt idx="371">56</cx:pt>
          <cx:pt idx="372">68</cx:pt>
          <cx:pt idx="373">150</cx:pt>
          <cx:pt idx="374">101</cx:pt>
          <cx:pt idx="375">125</cx:pt>
          <cx:pt idx="376">43</cx:pt>
          <cx:pt idx="377">139</cx:pt>
          <cx:pt idx="378">44</cx:pt>
          <cx:pt idx="379">78</cx:pt>
          <cx:pt idx="380">65</cx:pt>
          <cx:pt idx="381">37</cx:pt>
          <cx:pt idx="382">38</cx:pt>
          <cx:pt idx="383">43</cx:pt>
          <cx:pt idx="384">90</cx:pt>
          <cx:pt idx="385">61</cx:pt>
          <cx:pt idx="386">93</cx:pt>
          <cx:pt idx="387">52</cx:pt>
          <cx:pt idx="388">40</cx:pt>
          <cx:pt idx="389">97</cx:pt>
          <cx:pt idx="390">81</cx:pt>
          <cx:pt idx="391">84</cx:pt>
          <cx:pt idx="392">49</cx:pt>
          <cx:pt idx="393">68</cx:pt>
          <cx:pt idx="394">75</cx:pt>
          <cx:pt idx="395">121</cx:pt>
          <cx:pt idx="396">52</cx:pt>
          <cx:pt idx="397">81</cx:pt>
          <cx:pt idx="398">63</cx:pt>
          <cx:pt idx="399">110</cx:pt>
          <cx:pt idx="400">83</cx:pt>
          <cx:pt idx="401">60</cx:pt>
          <cx:pt idx="402">31</cx:pt>
          <cx:pt idx="403">102</cx:pt>
          <cx:pt idx="404">110</cx:pt>
          <cx:pt idx="405">48</cx:pt>
          <cx:pt idx="406">66</cx:pt>
          <cx:pt idx="407">92</cx:pt>
          <cx:pt idx="408">43</cx:pt>
          <cx:pt idx="409">20</cx:pt>
          <cx:pt idx="410">150</cx:pt>
          <cx:pt idx="411">52</cx:pt>
          <cx:pt idx="412">82</cx:pt>
          <cx:pt idx="413">47</cx:pt>
          <cx:pt idx="414">49</cx:pt>
          <cx:pt idx="415">43</cx:pt>
          <cx:pt idx="416">124</cx:pt>
          <cx:pt idx="417">52</cx:pt>
          <cx:pt idx="418">97</cx:pt>
          <cx:pt idx="419">100</cx:pt>
          <cx:pt idx="420">53</cx:pt>
          <cx:pt idx="421">65</cx:pt>
          <cx:pt idx="422">56</cx:pt>
          <cx:pt idx="423">111</cx:pt>
          <cx:pt idx="424">75</cx:pt>
          <cx:pt idx="425">65</cx:pt>
          <cx:pt idx="426">56</cx:pt>
          <cx:pt idx="427">108</cx:pt>
          <cx:pt idx="428">94</cx:pt>
          <cx:pt idx="429">176</cx:pt>
          <cx:pt idx="430">92</cx:pt>
          <cx:pt idx="431">63</cx:pt>
          <cx:pt idx="432">54</cx:pt>
          <cx:pt idx="433">118</cx:pt>
          <cx:pt idx="434">108</cx:pt>
          <cx:pt idx="435">65</cx:pt>
          <cx:pt idx="436">55</cx:pt>
          <cx:pt idx="437">94</cx:pt>
          <cx:pt idx="438">63</cx:pt>
          <cx:pt idx="439">90</cx:pt>
          <cx:pt idx="440">127</cx:pt>
          <cx:pt idx="441">60</cx:pt>
          <cx:pt idx="442">31</cx:pt>
          <cx:pt idx="443">105</cx:pt>
          <cx:pt idx="444">45</cx:pt>
          <cx:pt idx="445">75</cx:pt>
          <cx:pt idx="446">126</cx:pt>
          <cx:pt idx="447">80</cx:pt>
          <cx:pt idx="448">120</cx:pt>
          <cx:pt idx="449">85</cx:pt>
          <cx:pt idx="450">95</cx:pt>
          <cx:pt idx="451">111</cx:pt>
          <cx:pt idx="452">87</cx:pt>
          <cx:pt idx="453">76</cx:pt>
          <cx:pt idx="454">54</cx:pt>
          <cx:pt idx="455">61</cx:pt>
          <cx:pt idx="456">81</cx:pt>
          <cx:pt idx="457">80</cx:pt>
          <cx:pt idx="458">108</cx:pt>
          <cx:pt idx="459">112</cx:pt>
          <cx:pt idx="460">63</cx:pt>
          <cx:pt idx="461">75</cx:pt>
          <cx:pt idx="462">110</cx:pt>
          <cx:pt idx="463">76</cx:pt>
          <cx:pt idx="464">36</cx:pt>
          <cx:pt idx="465">70</cx:pt>
          <cx:pt idx="466">94</cx:pt>
          <cx:pt idx="467">54</cx:pt>
          <cx:pt idx="468">50</cx:pt>
          <cx:pt idx="469">49</cx:pt>
          <cx:pt idx="470">67</cx:pt>
          <cx:pt idx="471">138</cx:pt>
          <cx:pt idx="472">80</cx:pt>
          <cx:pt idx="473">158</cx:pt>
          <cx:pt idx="474">150</cx:pt>
          <cx:pt idx="475">42</cx:pt>
          <cx:pt idx="476">190</cx:pt>
          <cx:pt idx="477">42</cx:pt>
          <cx:pt idx="478">68</cx:pt>
          <cx:pt idx="479">54</cx:pt>
          <cx:pt idx="480">34</cx:pt>
          <cx:pt idx="481">47</cx:pt>
          <cx:pt idx="482">65</cx:pt>
          <cx:pt idx="483">56</cx:pt>
          <cx:pt idx="484">62</cx:pt>
          <cx:pt idx="485">107</cx:pt>
          <cx:pt idx="486">64</cx:pt>
          <cx:pt idx="487">89</cx:pt>
          <cx:pt idx="488">109</cx:pt>
          <cx:pt idx="489">61</cx:pt>
          <cx:pt idx="490">35</cx:pt>
          <cx:pt idx="491">55</cx:pt>
          <cx:pt idx="492">37</cx:pt>
          <cx:pt idx="493">39</cx:pt>
          <cx:pt idx="494">135</cx:pt>
          <cx:pt idx="495">57</cx:pt>
          <cx:pt idx="496">129</cx:pt>
          <cx:pt idx="497">86</cx:pt>
          <cx:pt idx="498">63</cx:pt>
          <cx:pt idx="499">50</cx:pt>
          <cx:pt idx="500">43</cx:pt>
          <cx:pt idx="501">74</cx:pt>
          <cx:pt idx="502">71</cx:pt>
          <cx:pt idx="503">113</cx:pt>
          <cx:pt idx="504">81</cx:pt>
          <cx:pt idx="505">69</cx:pt>
          <cx:pt idx="506">97</cx:pt>
          <cx:pt idx="507">150</cx:pt>
          <cx:pt idx="508">77</cx:pt>
          <cx:pt idx="509">49</cx:pt>
          <cx:pt idx="510">59</cx:pt>
          <cx:pt idx="511">35</cx:pt>
          <cx:pt idx="512">79</cx:pt>
          <cx:pt idx="513">62</cx:pt>
          <cx:pt idx="514">119</cx:pt>
          <cx:pt idx="515">90</cx:pt>
          <cx:pt idx="516">32</cx:pt>
          <cx:pt idx="517">42</cx:pt>
          <cx:pt idx="518">116</cx:pt>
          <cx:pt idx="519">102</cx:pt>
          <cx:pt idx="520">69</cx:pt>
          <cx:pt idx="521">86</cx:pt>
          <cx:pt idx="522">102</cx:pt>
          <cx:pt idx="523">74</cx:pt>
          <cx:pt idx="524">40</cx:pt>
          <cx:pt idx="525">76</cx:pt>
          <cx:pt idx="526">76</cx:pt>
          <cx:pt idx="527">108</cx:pt>
          <cx:pt idx="528">202</cx:pt>
          <cx:pt idx="529">91</cx:pt>
          <cx:pt idx="530">80</cx:pt>
          <cx:pt idx="531">49</cx:pt>
          <cx:pt idx="532">49</cx:pt>
          <cx:pt idx="533">43</cx:pt>
          <cx:pt idx="534">65</cx:pt>
          <cx:pt idx="535">32</cx:pt>
          <cx:pt idx="536">39</cx:pt>
          <cx:pt idx="537">87</cx:pt>
          <cx:pt idx="538">27</cx:pt>
          <cx:pt idx="539">36</cx:pt>
          <cx:pt idx="540">107</cx:pt>
          <cx:pt idx="541">56</cx:pt>
          <cx:pt idx="542">52</cx:pt>
          <cx:pt idx="543">80</cx:pt>
          <cx:pt idx="544">43</cx:pt>
          <cx:pt idx="545">44</cx:pt>
          <cx:pt idx="546">45</cx:pt>
          <cx:pt idx="547">50</cx:pt>
          <cx:pt idx="548">60</cx:pt>
          <cx:pt idx="549">130</cx:pt>
          <cx:pt idx="550">61</cx:pt>
          <cx:pt idx="551">100</cx:pt>
          <cx:pt idx="552">99</cx:pt>
          <cx:pt idx="553">86</cx:pt>
          <cx:pt idx="554">37</cx:pt>
          <cx:pt idx="555">58</cx:pt>
          <cx:pt idx="556">72</cx:pt>
          <cx:pt idx="557">56</cx:pt>
          <cx:pt idx="558">61</cx:pt>
          <cx:pt idx="559">95</cx:pt>
          <cx:pt idx="560">53</cx:pt>
          <cx:pt idx="561">101</cx:pt>
          <cx:pt idx="562">33</cx:pt>
          <cx:pt idx="563">44</cx:pt>
          <cx:pt idx="564">43</cx:pt>
          <cx:pt idx="565">125</cx:pt>
          <cx:pt idx="566">44</cx:pt>
          <cx:pt idx="567">69</cx:pt>
          <cx:pt idx="568">65</cx:pt>
          <cx:pt idx="569">67</cx:pt>
          <cx:pt idx="570">78</cx:pt>
          <cx:pt idx="571">66</cx:pt>
          <cx:pt idx="572">37</cx:pt>
          <cx:pt idx="573">86</cx:pt>
          <cx:pt idx="574">84</cx:pt>
          <cx:pt idx="575">50</cx:pt>
          <cx:pt idx="576">38</cx:pt>
          <cx:pt idx="577">90</cx:pt>
          <cx:pt idx="578">92</cx:pt>
          <cx:pt idx="579">90</cx:pt>
          <cx:pt idx="580">43</cx:pt>
          <cx:pt idx="581">100</cx:pt>
          <cx:pt idx="582">93</cx:pt>
          <cx:pt idx="583">61</cx:pt>
          <cx:pt idx="584">42</cx:pt>
          <cx:pt idx="585">139</cx:pt>
          <cx:pt idx="586">40</cx:pt>
          <cx:pt idx="587">84</cx:pt>
          <cx:pt idx="588">52</cx:pt>
          <cx:pt idx="589">81</cx:pt>
          <cx:pt idx="590">97</cx:pt>
          <cx:pt idx="591">49</cx:pt>
          <cx:pt idx="592">44</cx:pt>
          <cx:pt idx="593">75</cx:pt>
          <cx:pt idx="594">84</cx:pt>
          <cx:pt idx="595">40</cx:pt>
          <cx:pt idx="596">68</cx:pt>
          <cx:pt idx="597">72</cx:pt>
          <cx:pt idx="598">74</cx:pt>
          <cx:pt idx="599">57</cx:pt>
          <cx:pt idx="600">121</cx:pt>
          <cx:pt idx="601">52</cx:pt>
          <cx:pt idx="602">81</cx:pt>
          <cx:pt idx="603">83</cx:pt>
          <cx:pt idx="604">59</cx:pt>
          <cx:pt idx="605">60</cx:pt>
          <cx:pt idx="606">31</cx:pt>
          <cx:pt idx="607">102</cx:pt>
          <cx:pt idx="608">136</cx:pt>
          <cx:pt idx="609">110</cx:pt>
          <cx:pt idx="610">48</cx:pt>
          <cx:pt idx="611">71</cx:pt>
          <cx:pt idx="612">66</cx:pt>
          <cx:pt idx="613">171</cx:pt>
          <cx:pt idx="614">92</cx:pt>
          <cx:pt idx="615">65</cx:pt>
          <cx:pt idx="616">150</cx:pt>
          <cx:pt idx="617">43</cx:pt>
          <cx:pt idx="618">20</cx:pt>
          <cx:pt idx="619">118</cx:pt>
          <cx:pt idx="620">82</cx:pt>
          <cx:pt idx="621">52</cx:pt>
          <cx:pt idx="622">47</cx:pt>
          <cx:pt idx="623">49</cx:pt>
          <cx:pt idx="624">43</cx:pt>
          <cx:pt idx="625">61</cx:pt>
          <cx:pt idx="626">113</cx:pt>
          <cx:pt idx="627">124</cx:pt>
          <cx:pt idx="628">58</cx:pt>
          <cx:pt idx="629">52</cx:pt>
          <cx:pt idx="630">97</cx:pt>
          <cx:pt idx="631">100</cx:pt>
          <cx:pt idx="632">58</cx:pt>
          <cx:pt idx="633">81</cx:pt>
          <cx:pt idx="634">53</cx:pt>
          <cx:pt idx="635">61</cx:pt>
          <cx:pt idx="636">65</cx:pt>
          <cx:pt idx="637">115</cx:pt>
          <cx:pt idx="638">71</cx:pt>
          <cx:pt idx="639">32</cx:pt>
          <cx:pt idx="640">79</cx:pt>
          <cx:pt idx="641">120</cx:pt>
          <cx:pt idx="642">50</cx:pt>
          <cx:pt idx="643">68</cx:pt>
          <cx:pt idx="644">48</cx:pt>
          <cx:pt idx="645">56</cx:pt>
          <cx:pt idx="646">74</cx:pt>
          <cx:pt idx="647">68</cx:pt>
          <cx:pt idx="648">39</cx:pt>
          <cx:pt idx="649">71</cx:pt>
          <cx:pt idx="650">107</cx:pt>
          <cx:pt idx="651">49</cx:pt>
          <cx:pt idx="652">54</cx:pt>
          <cx:pt idx="653">61</cx:pt>
          <cx:pt idx="654">47</cx:pt>
          <cx:pt idx="655">65</cx:pt>
          <cx:pt idx="656">87</cx:pt>
          <cx:pt idx="657">56</cx:pt>
          <cx:pt idx="658">71</cx:pt>
          <cx:pt idx="659">62</cx:pt>
          <cx:pt idx="660">64</cx:pt>
          <cx:pt idx="661">89</cx:pt>
          <cx:pt idx="662">109</cx:pt>
          <cx:pt idx="663">35</cx:pt>
          <cx:pt idx="664">61</cx:pt>
          <cx:pt idx="665">55</cx:pt>
          <cx:pt idx="666">37</cx:pt>
          <cx:pt idx="667">135</cx:pt>
          <cx:pt idx="668">39</cx:pt>
          <cx:pt idx="669">57</cx:pt>
          <cx:pt idx="670">63</cx:pt>
          <cx:pt idx="671">50</cx:pt>
          <cx:pt idx="672">82</cx:pt>
          <cx:pt idx="673">85</cx:pt>
          <cx:pt idx="674">72</cx:pt>
          <cx:pt idx="675">74</cx:pt>
          <cx:pt idx="676">113</cx:pt>
          <cx:pt idx="677">69</cx:pt>
          <cx:pt idx="678">71</cx:pt>
          <cx:pt idx="679">97</cx:pt>
          <cx:pt idx="680">81</cx:pt>
          <cx:pt idx="681">150</cx:pt>
          <cx:pt idx="682">49</cx:pt>
          <cx:pt idx="683">35</cx:pt>
          <cx:pt idx="684">77</cx:pt>
          <cx:pt idx="685">51</cx:pt>
          <cx:pt idx="686">101</cx:pt>
          <cx:pt idx="687">59</cx:pt>
          <cx:pt idx="688">79</cx:pt>
          <cx:pt idx="689">79</cx:pt>
          <cx:pt idx="690">62</cx:pt>
          <cx:pt idx="691">119</cx:pt>
          <cx:pt idx="692">81</cx:pt>
          <cx:pt idx="693">120</cx:pt>
          <cx:pt idx="694">90</cx:pt>
          <cx:pt idx="695">63</cx:pt>
          <cx:pt idx="696">42</cx:pt>
          <cx:pt idx="697">32</cx:pt>
          <cx:pt idx="698">116</cx:pt>
          <cx:pt idx="699">107</cx:pt>
          <cx:pt idx="700">65</cx:pt>
          <cx:pt idx="701">69</cx:pt>
          <cx:pt idx="702">102</cx:pt>
          <cx:pt idx="703">74</cx:pt>
          <cx:pt idx="704">40</cx:pt>
          <cx:pt idx="705">76</cx:pt>
          <cx:pt idx="706">76</cx:pt>
          <cx:pt idx="707">108</cx:pt>
          <cx:pt idx="708">202</cx:pt>
          <cx:pt idx="709">91</cx:pt>
          <cx:pt idx="710">80</cx:pt>
          <cx:pt idx="711">43</cx:pt>
          <cx:pt idx="712">49</cx:pt>
          <cx:pt idx="713">49</cx:pt>
          <cx:pt idx="714">96</cx:pt>
          <cx:pt idx="715">65</cx:pt>
          <cx:pt idx="716">59</cx:pt>
          <cx:pt idx="717">32</cx:pt>
          <cx:pt idx="718">87</cx:pt>
          <cx:pt idx="719">27</cx:pt>
          <cx:pt idx="720">39</cx:pt>
          <cx:pt idx="721">36</cx:pt>
          <cx:pt idx="722">107</cx:pt>
          <cx:pt idx="723">56</cx:pt>
          <cx:pt idx="724">52</cx:pt>
          <cx:pt idx="725">80</cx:pt>
          <cx:pt idx="726">43</cx:pt>
          <cx:pt idx="727">45</cx:pt>
          <cx:pt idx="728">50</cx:pt>
          <cx:pt idx="729">44</cx:pt>
          <cx:pt idx="730">100</cx:pt>
          <cx:pt idx="731">61</cx:pt>
          <cx:pt idx="732">80</cx:pt>
          <cx:pt idx="733">99</cx:pt>
          <cx:pt idx="734">37</cx:pt>
          <cx:pt idx="735">62</cx:pt>
          <cx:pt idx="736">86</cx:pt>
          <cx:pt idx="737">58</cx:pt>
          <cx:pt idx="738">72</cx:pt>
          <cx:pt idx="739">56</cx:pt>
          <cx:pt idx="740">95</cx:pt>
          <cx:pt idx="741">61</cx:pt>
        </cx:lvl>
      </cx:numDim>
    </cx:data>
    <cx:data id="1">
      <cx:strDim type="cat">
        <cx:f>Sheet1!$K$2:$K$743</cx:f>
        <cx:lvl ptCount="742">
          <cx:pt idx="0">Company - Private</cx:pt>
          <cx:pt idx="1">Other Organization</cx:pt>
          <cx:pt idx="2">Company - Private</cx:pt>
          <cx:pt idx="3">Government</cx:pt>
          <cx:pt idx="4">Company - Private</cx:pt>
          <cx:pt idx="5">Company - Public</cx:pt>
          <cx:pt idx="6">Company - Private</cx:pt>
          <cx:pt idx="7">Company - Private</cx:pt>
          <cx:pt idx="8">Hospital</cx:pt>
          <cx:pt idx="9">Company - Private</cx:pt>
          <cx:pt idx="10">Company - Private</cx:pt>
          <cx:pt idx="11">Company - Public</cx:pt>
          <cx:pt idx="12">Company - Public</cx:pt>
          <cx:pt idx="13">Company - Private</cx:pt>
          <cx:pt idx="14">Company - Public</cx:pt>
          <cx:pt idx="15">Subsidiary or Business Segment</cx:pt>
          <cx:pt idx="16">Company - Public</cx:pt>
          <cx:pt idx="17">Company - Private</cx:pt>
          <cx:pt idx="18">Company - Private</cx:pt>
          <cx:pt idx="19">Nonprofit Organization</cx:pt>
          <cx:pt idx="20">Company - Private</cx:pt>
          <cx:pt idx="21">Company - Private</cx:pt>
          <cx:pt idx="22">Company - Private</cx:pt>
          <cx:pt idx="23">Nonprofit Organization</cx:pt>
          <cx:pt idx="24">Company - Private</cx:pt>
          <cx:pt idx="25">Company - Public</cx:pt>
          <cx:pt idx="26">Company - Private</cx:pt>
          <cx:pt idx="27">Company - Public</cx:pt>
          <cx:pt idx="28">Company - Public</cx:pt>
          <cx:pt idx="29">Company - Private</cx:pt>
          <cx:pt idx="30">Government</cx:pt>
          <cx:pt idx="31">Company - Private</cx:pt>
          <cx:pt idx="32">Company - Public</cx:pt>
          <cx:pt idx="33">Company - Public</cx:pt>
          <cx:pt idx="34">Company - Private</cx:pt>
          <cx:pt idx="35">Company - Private</cx:pt>
          <cx:pt idx="36">Company - Private</cx:pt>
          <cx:pt idx="37">Company - Private</cx:pt>
          <cx:pt idx="38">Company - Public</cx:pt>
          <cx:pt idx="39">Company - Private</cx:pt>
          <cx:pt idx="40">Company - Private</cx:pt>
          <cx:pt idx="41">Company - Private</cx:pt>
          <cx:pt idx="42">Company - Private</cx:pt>
          <cx:pt idx="43">Company - Public</cx:pt>
          <cx:pt idx="44">Company - Public</cx:pt>
          <cx:pt idx="45">Company - Private</cx:pt>
          <cx:pt idx="46">Company - Public</cx:pt>
          <cx:pt idx="47">Company - Private</cx:pt>
          <cx:pt idx="48">Company - Private</cx:pt>
          <cx:pt idx="49">Company - Public</cx:pt>
          <cx:pt idx="50">Subsidiary or Business Segment</cx:pt>
          <cx:pt idx="51">Company - Private</cx:pt>
          <cx:pt idx="52">Company - Private</cx:pt>
          <cx:pt idx="53">Company - Public</cx:pt>
          <cx:pt idx="54">Company - Public</cx:pt>
          <cx:pt idx="55">Company - Public</cx:pt>
          <cx:pt idx="56">Company - Private</cx:pt>
          <cx:pt idx="57">Company - Private</cx:pt>
          <cx:pt idx="58">Company - Private</cx:pt>
          <cx:pt idx="59">Company - Public</cx:pt>
          <cx:pt idx="60">Subsidiary or Business Segment</cx:pt>
          <cx:pt idx="61">Company - Private</cx:pt>
          <cx:pt idx="62">Company - Public</cx:pt>
          <cx:pt idx="63">Government</cx:pt>
          <cx:pt idx="64">Company - Public</cx:pt>
          <cx:pt idx="65">Company - Private</cx:pt>
          <cx:pt idx="66">Company - Private</cx:pt>
          <cx:pt idx="67">Company - Public</cx:pt>
          <cx:pt idx="68">Company - Private</cx:pt>
          <cx:pt idx="69">Company - Public</cx:pt>
          <cx:pt idx="70">Company - Private</cx:pt>
          <cx:pt idx="71">Company - Public</cx:pt>
          <cx:pt idx="72">Subsidiary or Business Segment</cx:pt>
          <cx:pt idx="73">Company - Private</cx:pt>
          <cx:pt idx="74">Company - Private</cx:pt>
          <cx:pt idx="75">Company - Public</cx:pt>
          <cx:pt idx="76">Company - Private</cx:pt>
          <cx:pt idx="77">Company - Private</cx:pt>
          <cx:pt idx="78">Company - Private</cx:pt>
          <cx:pt idx="79">Company - Private</cx:pt>
          <cx:pt idx="80">Company - Private</cx:pt>
          <cx:pt idx="81">Company - Private</cx:pt>
          <cx:pt idx="82">Nonprofit Organization</cx:pt>
          <cx:pt idx="83">Company - Private</cx:pt>
          <cx:pt idx="84">Company - Private</cx:pt>
          <cx:pt idx="85">Company - Private</cx:pt>
          <cx:pt idx="86">Company - Public</cx:pt>
          <cx:pt idx="87">Company - Private</cx:pt>
          <cx:pt idx="88">Company - Private</cx:pt>
          <cx:pt idx="89">Company - Private</cx:pt>
          <cx:pt idx="90">Company - Private</cx:pt>
          <cx:pt idx="91">Company - Public</cx:pt>
          <cx:pt idx="92">Company - Public</cx:pt>
          <cx:pt idx="93">Company - Private</cx:pt>
          <cx:pt idx="94">Company - Private</cx:pt>
          <cx:pt idx="95">Subsidiary or Business Segment</cx:pt>
          <cx:pt idx="96">Nonprofit Organization</cx:pt>
          <cx:pt idx="97">Company - Private</cx:pt>
          <cx:pt idx="98">Company - Private</cx:pt>
          <cx:pt idx="99">Company - Private</cx:pt>
          <cx:pt idx="100">Company - Private</cx:pt>
          <cx:pt idx="101">Company - Private</cx:pt>
          <cx:pt idx="102">Subsidiary or Business Segment</cx:pt>
          <cx:pt idx="103">Company - Private</cx:pt>
          <cx:pt idx="104">Company - Private</cx:pt>
          <cx:pt idx="105">Company - Public</cx:pt>
          <cx:pt idx="106">Company - Private</cx:pt>
          <cx:pt idx="107">Company - Private</cx:pt>
          <cx:pt idx="108">Hospital</cx:pt>
          <cx:pt idx="109">Company - Private</cx:pt>
          <cx:pt idx="110">Company - Private</cx:pt>
          <cx:pt idx="111">Company - Public</cx:pt>
          <cx:pt idx="112">Company - Private</cx:pt>
          <cx:pt idx="113">Company - Private</cx:pt>
          <cx:pt idx="114">Company - Public</cx:pt>
          <cx:pt idx="115">Company - Private</cx:pt>
          <cx:pt idx="116">Company - Private</cx:pt>
          <cx:pt idx="117">Company - Private</cx:pt>
          <cx:pt idx="118">Nonprofit Organization</cx:pt>
          <cx:pt idx="119">Company - Private</cx:pt>
          <cx:pt idx="120">Company - Private</cx:pt>
          <cx:pt idx="121">Company - Public</cx:pt>
          <cx:pt idx="122">Company - Private</cx:pt>
          <cx:pt idx="123">Company - Public</cx:pt>
          <cx:pt idx="124">Company - Private</cx:pt>
          <cx:pt idx="125">Other Organization</cx:pt>
          <cx:pt idx="126">Company - Private</cx:pt>
          <cx:pt idx="127">Company - Private</cx:pt>
          <cx:pt idx="128">Company - Public</cx:pt>
          <cx:pt idx="129">Company - Private</cx:pt>
          <cx:pt idx="130">Company - Private</cx:pt>
          <cx:pt idx="131">Company - Private</cx:pt>
          <cx:pt idx="132">Company - Private</cx:pt>
          <cx:pt idx="133">Company - Public</cx:pt>
          <cx:pt idx="134">Company - Private</cx:pt>
          <cx:pt idx="135">Company - Private</cx:pt>
          <cx:pt idx="136">Company - Public</cx:pt>
          <cx:pt idx="137">Company - Private</cx:pt>
          <cx:pt idx="138">Company - Private</cx:pt>
          <cx:pt idx="139">Company - Private</cx:pt>
          <cx:pt idx="140">Company - Private</cx:pt>
          <cx:pt idx="141">Nonprofit Organization</cx:pt>
          <cx:pt idx="142">Company - Private</cx:pt>
          <cx:pt idx="143">College / University</cx:pt>
          <cx:pt idx="144">Government</cx:pt>
          <cx:pt idx="145">Company - Private</cx:pt>
          <cx:pt idx="146">Company - Private</cx:pt>
          <cx:pt idx="147">Company - Private</cx:pt>
          <cx:pt idx="148">Nonprofit Organization</cx:pt>
          <cx:pt idx="149">Government</cx:pt>
          <cx:pt idx="150">Company - Private</cx:pt>
          <cx:pt idx="151">Company - Private</cx:pt>
          <cx:pt idx="152">Company - Private</cx:pt>
          <cx:pt idx="153">Company - Public</cx:pt>
          <cx:pt idx="154">Company - Private</cx:pt>
          <cx:pt idx="155">Subsidiary or Business Segment</cx:pt>
          <cx:pt idx="156">Company - Public</cx:pt>
          <cx:pt idx="157">Company - Public</cx:pt>
          <cx:pt idx="158">Company - Private</cx:pt>
          <cx:pt idx="159">Company - Public</cx:pt>
          <cx:pt idx="160">Company - Private</cx:pt>
          <cx:pt idx="161">Company - Private</cx:pt>
          <cx:pt idx="162">Nonprofit Organization</cx:pt>
          <cx:pt idx="163">Company - Private</cx:pt>
          <cx:pt idx="164">Nonprofit Organization</cx:pt>
          <cx:pt idx="165">Nonprofit Organization</cx:pt>
          <cx:pt idx="166">Government</cx:pt>
          <cx:pt idx="167">Company - Public</cx:pt>
          <cx:pt idx="168">Company - Public</cx:pt>
          <cx:pt idx="169">Company - Private</cx:pt>
          <cx:pt idx="170">Company - Public</cx:pt>
          <cx:pt idx="171">Subsidiary or Business Segment</cx:pt>
          <cx:pt idx="172">Company - Public</cx:pt>
          <cx:pt idx="173">Company - Private</cx:pt>
          <cx:pt idx="174">Company - Public</cx:pt>
          <cx:pt idx="175">Company - Private</cx:pt>
          <cx:pt idx="176">Company - Private</cx:pt>
          <cx:pt idx="177">Nonprofit Organization</cx:pt>
          <cx:pt idx="178">Company - Public</cx:pt>
          <cx:pt idx="179">Company - Public</cx:pt>
          <cx:pt idx="180">Company - Private</cx:pt>
          <cx:pt idx="181">College / University</cx:pt>
          <cx:pt idx="182">Company - Public</cx:pt>
          <cx:pt idx="183">Company - Private</cx:pt>
          <cx:pt idx="184">Company - Private</cx:pt>
          <cx:pt idx="185">Company - Public</cx:pt>
          <cx:pt idx="186">Company - Public</cx:pt>
          <cx:pt idx="187">Company - Private</cx:pt>
          <cx:pt idx="188">Company - Private</cx:pt>
          <cx:pt idx="189">Company - Private</cx:pt>
          <cx:pt idx="190">Hospital</cx:pt>
          <cx:pt idx="191">Company - Private</cx:pt>
          <cx:pt idx="192">Company - Public</cx:pt>
          <cx:pt idx="193">Company - Private</cx:pt>
          <cx:pt idx="194">Hospital</cx:pt>
          <cx:pt idx="195">Company - Private</cx:pt>
          <cx:pt idx="196">Company - Private</cx:pt>
          <cx:pt idx="197">Hospital</cx:pt>
          <cx:pt idx="198">Company - Private</cx:pt>
          <cx:pt idx="199">College / University</cx:pt>
          <cx:pt idx="200">Nonprofit Organization</cx:pt>
          <cx:pt idx="201">Company - Private</cx:pt>
          <cx:pt idx="202">Nonprofit Organization</cx:pt>
          <cx:pt idx="203">Company - Private</cx:pt>
          <cx:pt idx="204">Company - Private</cx:pt>
          <cx:pt idx="205">Company - Public</cx:pt>
          <cx:pt idx="206">Company - Private</cx:pt>
          <cx:pt idx="207">Company - Public</cx:pt>
          <cx:pt idx="208">Company - Private</cx:pt>
          <cx:pt idx="209">Company - Private</cx:pt>
          <cx:pt idx="210">Government</cx:pt>
          <cx:pt idx="211">Subsidiary or Business Segment</cx:pt>
          <cx:pt idx="212">Company - Private</cx:pt>
          <cx:pt idx="213">Company - Public</cx:pt>
          <cx:pt idx="214">Company - Private</cx:pt>
          <cx:pt idx="215">Company - Private</cx:pt>
          <cx:pt idx="216">Company - Public</cx:pt>
          <cx:pt idx="217">Nonprofit Organization</cx:pt>
          <cx:pt idx="218">Company - Private</cx:pt>
          <cx:pt idx="219">Company - Private</cx:pt>
          <cx:pt idx="220">Subsidiary or Business Segment</cx:pt>
          <cx:pt idx="221">Company - Public</cx:pt>
          <cx:pt idx="222">Nonprofit Organization</cx:pt>
          <cx:pt idx="223">Company - Public</cx:pt>
          <cx:pt idx="224">Company - Private</cx:pt>
          <cx:pt idx="225">Company - Private</cx:pt>
          <cx:pt idx="226">Company - Public</cx:pt>
          <cx:pt idx="227">Company - Private</cx:pt>
          <cx:pt idx="228">Company - Private</cx:pt>
          <cx:pt idx="229">Company - Private</cx:pt>
          <cx:pt idx="230">Nonprofit Organization</cx:pt>
          <cx:pt idx="231">Company - Public</cx:pt>
          <cx:pt idx="232">Nonprofit Organization</cx:pt>
          <cx:pt idx="233">Company - Private</cx:pt>
          <cx:pt idx="234">Company - Private</cx:pt>
          <cx:pt idx="235">Company - Public</cx:pt>
          <cx:pt idx="236">Company - Private</cx:pt>
          <cx:pt idx="237">Nonprofit Organization</cx:pt>
          <cx:pt idx="238">Company - Public</cx:pt>
          <cx:pt idx="239">Company - Private</cx:pt>
          <cx:pt idx="240">Company - Private</cx:pt>
          <cx:pt idx="241">Company - Private</cx:pt>
          <cx:pt idx="242">Government</cx:pt>
          <cx:pt idx="243">Subsidiary or Business Segment</cx:pt>
          <cx:pt idx="244">Nonprofit Organization</cx:pt>
          <cx:pt idx="245">Nonprofit Organization</cx:pt>
          <cx:pt idx="246">Nonprofit Organization</cx:pt>
          <cx:pt idx="247">Nonprofit Organization</cx:pt>
          <cx:pt idx="248">Company - Private</cx:pt>
          <cx:pt idx="249">Company - Private</cx:pt>
          <cx:pt idx="250">Company - Public</cx:pt>
          <cx:pt idx="251">Company - Public</cx:pt>
          <cx:pt idx="252">Company - Public</cx:pt>
          <cx:pt idx="253">Company - Private</cx:pt>
          <cx:pt idx="254">Company - Public</cx:pt>
          <cx:pt idx="255">Company - Private</cx:pt>
          <cx:pt idx="256">Company - Private</cx:pt>
          <cx:pt idx="257">Company - Public</cx:pt>
          <cx:pt idx="258">Company - Private</cx:pt>
          <cx:pt idx="259">Company - Public</cx:pt>
          <cx:pt idx="260">Subsidiary or Business Segment</cx:pt>
          <cx:pt idx="261">Company - Public</cx:pt>
          <cx:pt idx="262">Company - Private</cx:pt>
          <cx:pt idx="263">Company - Private</cx:pt>
          <cx:pt idx="264">Company - Private</cx:pt>
          <cx:pt idx="265">Company - Public</cx:pt>
          <cx:pt idx="266">Company - Private</cx:pt>
          <cx:pt idx="267">Company - Public</cx:pt>
          <cx:pt idx="268">Company - Private</cx:pt>
          <cx:pt idx="269">Company - Private</cx:pt>
          <cx:pt idx="270">Company - Public</cx:pt>
          <cx:pt idx="271">Nonprofit Organization</cx:pt>
          <cx:pt idx="272">Company - Public</cx:pt>
          <cx:pt idx="273">Company - Public</cx:pt>
          <cx:pt idx="274">Company - Public</cx:pt>
          <cx:pt idx="275">Company - Private</cx:pt>
          <cx:pt idx="276">College / University</cx:pt>
          <cx:pt idx="277">Company - Public</cx:pt>
          <cx:pt idx="278">Company - Private</cx:pt>
          <cx:pt idx="279">Company - Private</cx:pt>
          <cx:pt idx="280">Company - Public</cx:pt>
          <cx:pt idx="281">Company - Private</cx:pt>
          <cx:pt idx="282">Company - Private</cx:pt>
          <cx:pt idx="283">Company - Private</cx:pt>
          <cx:pt idx="284">Company - Public</cx:pt>
          <cx:pt idx="285">Company - Private</cx:pt>
          <cx:pt idx="286">Company - Private</cx:pt>
          <cx:pt idx="287">Company - Private</cx:pt>
          <cx:pt idx="288">Company - Public</cx:pt>
          <cx:pt idx="289">Company - Public</cx:pt>
          <cx:pt idx="290">Company - Private</cx:pt>
          <cx:pt idx="291">Company - Public</cx:pt>
          <cx:pt idx="292">Subsidiary or Business Segment</cx:pt>
          <cx:pt idx="293">Company - Private</cx:pt>
          <cx:pt idx="294">Company - Private</cx:pt>
          <cx:pt idx="295">Subsidiary or Business Segment</cx:pt>
          <cx:pt idx="296">Company - Public</cx:pt>
          <cx:pt idx="297">Company - Public</cx:pt>
          <cx:pt idx="298">Company - Public</cx:pt>
          <cx:pt idx="299">Nonprofit Organization</cx:pt>
          <cx:pt idx="300">Nonprofit Organization</cx:pt>
          <cx:pt idx="301">Company - Private</cx:pt>
          <cx:pt idx="302">Company - Public</cx:pt>
          <cx:pt idx="303">Company - Public</cx:pt>
          <cx:pt idx="304">Subsidiary or Business Segment</cx:pt>
          <cx:pt idx="305">Company - Public</cx:pt>
          <cx:pt idx="306">Company - Public</cx:pt>
          <cx:pt idx="307">Company - Private</cx:pt>
          <cx:pt idx="308">Government</cx:pt>
          <cx:pt idx="309">Company - Private</cx:pt>
          <cx:pt idx="310">Company - Private</cx:pt>
          <cx:pt idx="311">Company - Private</cx:pt>
          <cx:pt idx="312">Hospital</cx:pt>
          <cx:pt idx="313">Company - Public</cx:pt>
          <cx:pt idx="314">Company - Private</cx:pt>
          <cx:pt idx="315">Company - Public</cx:pt>
          <cx:pt idx="316">Company - Private</cx:pt>
          <cx:pt idx="317">Company - Private</cx:pt>
          <cx:pt idx="318">Company - Private</cx:pt>
          <cx:pt idx="319">Company - Private</cx:pt>
          <cx:pt idx="320">Company - Public</cx:pt>
          <cx:pt idx="321">Company - Private</cx:pt>
          <cx:pt idx="322">Nonprofit Organization</cx:pt>
          <cx:pt idx="323">Hospital</cx:pt>
          <cx:pt idx="324">Company - Private</cx:pt>
          <cx:pt idx="325">Company - Private</cx:pt>
          <cx:pt idx="326">Company - Private</cx:pt>
          <cx:pt idx="327">Company - Private</cx:pt>
          <cx:pt idx="328">Company - Private</cx:pt>
          <cx:pt idx="329">Company - Public</cx:pt>
          <cx:pt idx="330">Company - Private</cx:pt>
          <cx:pt idx="331">Company - Private</cx:pt>
          <cx:pt idx="332">Company - Private</cx:pt>
          <cx:pt idx="333">Company - Public</cx:pt>
          <cx:pt idx="334">Company - Private</cx:pt>
          <cx:pt idx="335">Company - Private</cx:pt>
          <cx:pt idx="336">Company - Private</cx:pt>
          <cx:pt idx="337">Hospital</cx:pt>
          <cx:pt idx="338">Company - Public</cx:pt>
          <cx:pt idx="339">Company - Private</cx:pt>
          <cx:pt idx="340">Company - Private</cx:pt>
          <cx:pt idx="341">Company - Public</cx:pt>
          <cx:pt idx="342">Company - Public</cx:pt>
          <cx:pt idx="343">College / University</cx:pt>
          <cx:pt idx="344">Company - Private</cx:pt>
          <cx:pt idx="345">Hospital</cx:pt>
          <cx:pt idx="346">Nonprofit Organization</cx:pt>
          <cx:pt idx="347">Company - Private</cx:pt>
          <cx:pt idx="348">Company - Private</cx:pt>
          <cx:pt idx="349">Company - Public</cx:pt>
          <cx:pt idx="350">Nonprofit Organization</cx:pt>
          <cx:pt idx="351">Company - Private</cx:pt>
          <cx:pt idx="352">Company - Private</cx:pt>
          <cx:pt idx="353">Company - Private</cx:pt>
          <cx:pt idx="354">Company - Private</cx:pt>
          <cx:pt idx="355">Subsidiary or Business Segment</cx:pt>
          <cx:pt idx="356">Company - Private</cx:pt>
          <cx:pt idx="357">Nonprofit Organization</cx:pt>
          <cx:pt idx="358">Company - Private</cx:pt>
          <cx:pt idx="359">Company - Private</cx:pt>
          <cx:pt idx="360">Company - Private</cx:pt>
          <cx:pt idx="361">Company - Public</cx:pt>
          <cx:pt idx="362">Nonprofit Organization</cx:pt>
          <cx:pt idx="363">Company - Private</cx:pt>
          <cx:pt idx="364">Company - Private</cx:pt>
          <cx:pt idx="365">Company - Private</cx:pt>
          <cx:pt idx="366">Company - Private</cx:pt>
          <cx:pt idx="367">Company - Private</cx:pt>
          <cx:pt idx="368">Company - Private</cx:pt>
          <cx:pt idx="369">Company - Private</cx:pt>
          <cx:pt idx="370">Company - Private</cx:pt>
          <cx:pt idx="371">College / University</cx:pt>
          <cx:pt idx="372">Subsidiary or Business Segment</cx:pt>
          <cx:pt idx="373">Company - Private</cx:pt>
          <cx:pt idx="374">Company - Private</cx:pt>
          <cx:pt idx="375">Company - Public</cx:pt>
          <cx:pt idx="376">Company - Public</cx:pt>
          <cx:pt idx="377">Company - Private</cx:pt>
          <cx:pt idx="378">Company - Private</cx:pt>
          <cx:pt idx="379">Company - Private</cx:pt>
          <cx:pt idx="380">Company - Private</cx:pt>
          <cx:pt idx="381">Company - Private</cx:pt>
          <cx:pt idx="382">Company - Private</cx:pt>
          <cx:pt idx="383">Company - Private</cx:pt>
          <cx:pt idx="384">Company - Public</cx:pt>
          <cx:pt idx="385">Company - Private</cx:pt>
          <cx:pt idx="386">Company - Private</cx:pt>
          <cx:pt idx="387">Company - Private</cx:pt>
          <cx:pt idx="388">Company - Private</cx:pt>
          <cx:pt idx="389">Company - Private</cx:pt>
          <cx:pt idx="390">Company - Private</cx:pt>
          <cx:pt idx="391">Company - Public</cx:pt>
          <cx:pt idx="392">Company - Private</cx:pt>
          <cx:pt idx="393">Company - Private</cx:pt>
          <cx:pt idx="394">Company - Public</cx:pt>
          <cx:pt idx="395">Company - Private</cx:pt>
          <cx:pt idx="396">Company - Private</cx:pt>
          <cx:pt idx="397">Company - Public</cx:pt>
          <cx:pt idx="398">Company - Public</cx:pt>
          <cx:pt idx="399">Company - Public</cx:pt>
          <cx:pt idx="400">Subsidiary or Business Segment</cx:pt>
          <cx:pt idx="401">Government</cx:pt>
          <cx:pt idx="402">Company - Private</cx:pt>
          <cx:pt idx="403">Company - Public</cx:pt>
          <cx:pt idx="404">Company - Private</cx:pt>
          <cx:pt idx="405">Company - Private</cx:pt>
          <cx:pt idx="406">Company - Private</cx:pt>
          <cx:pt idx="407">Government</cx:pt>
          <cx:pt idx="408">Nonprofit Organization</cx:pt>
          <cx:pt idx="409">Company - Public</cx:pt>
          <cx:pt idx="410">Company - Private</cx:pt>
          <cx:pt idx="411">Nonprofit Organization</cx:pt>
          <cx:pt idx="412">College / University</cx:pt>
          <cx:pt idx="413">Company - Private</cx:pt>
          <cx:pt idx="414">Company - Public</cx:pt>
          <cx:pt idx="415">Nonprofit Organization</cx:pt>
          <cx:pt idx="416">Company - Private</cx:pt>
          <cx:pt idx="417">Other Organization</cx:pt>
          <cx:pt idx="418">Company - Public</cx:pt>
          <cx:pt idx="419">Company - Private</cx:pt>
          <cx:pt idx="420">Company - Private</cx:pt>
          <cx:pt idx="421">Company - Private</cx:pt>
          <cx:pt idx="422">Company - Public</cx:pt>
          <cx:pt idx="423">Company - Private</cx:pt>
          <cx:pt idx="424">Company - Private</cx:pt>
          <cx:pt idx="425">Company - Private</cx:pt>
          <cx:pt idx="426">Government</cx:pt>
          <cx:pt idx="427">Company - Private</cx:pt>
          <cx:pt idx="428">Company - Public</cx:pt>
          <cx:pt idx="429">Subsidiary or Business Segment</cx:pt>
          <cx:pt idx="430">Company - Private</cx:pt>
          <cx:pt idx="431">Company - Private</cx:pt>
          <cx:pt idx="432">Hospital</cx:pt>
          <cx:pt idx="433">Company - Public</cx:pt>
          <cx:pt idx="434">Company - Private</cx:pt>
          <cx:pt idx="435">Company - Private</cx:pt>
          <cx:pt idx="436">Company - Public</cx:pt>
          <cx:pt idx="437">Subsidiary or Business Segment</cx:pt>
          <cx:pt idx="438">Company - Private</cx:pt>
          <cx:pt idx="439">Company - Public</cx:pt>
          <cx:pt idx="440">Company - Private</cx:pt>
          <cx:pt idx="441">Company - Private</cx:pt>
          <cx:pt idx="442">Company - Public</cx:pt>
          <cx:pt idx="443">Company - Private</cx:pt>
          <cx:pt idx="444">Company - Private</cx:pt>
          <cx:pt idx="445">Company - Private</cx:pt>
          <cx:pt idx="446">Subsidiary or Business Segment</cx:pt>
          <cx:pt idx="447">Company - Private</cx:pt>
          <cx:pt idx="448">Company - Private</cx:pt>
          <cx:pt idx="449">Company - Private</cx:pt>
          <cx:pt idx="450">Company - Public</cx:pt>
          <cx:pt idx="451">Company - Private</cx:pt>
          <cx:pt idx="452">Company - Private</cx:pt>
          <cx:pt idx="453">Company - Public</cx:pt>
          <cx:pt idx="454">Subsidiary or Business Segment</cx:pt>
          <cx:pt idx="455">Company - Public</cx:pt>
          <cx:pt idx="456">Company - Private</cx:pt>
          <cx:pt idx="457">Company - Private</cx:pt>
          <cx:pt idx="458">Company - Private</cx:pt>
          <cx:pt idx="459">Company - Private</cx:pt>
          <cx:pt idx="460">Company - Private</cx:pt>
          <cx:pt idx="461">Company - Private</cx:pt>
          <cx:pt idx="462">Company - Public</cx:pt>
          <cx:pt idx="463">Company - Private</cx:pt>
          <cx:pt idx="464">Nonprofit Organization</cx:pt>
          <cx:pt idx="465">Company - Private</cx:pt>
          <cx:pt idx="466">Company - Public</cx:pt>
          <cx:pt idx="467">Hospital</cx:pt>
          <cx:pt idx="468">Company - Private</cx:pt>
          <cx:pt idx="469">Company - Public</cx:pt>
          <cx:pt idx="470">Company - Private</cx:pt>
          <cx:pt idx="471">Company - Private</cx:pt>
          <cx:pt idx="472">Company - Public</cx:pt>
          <cx:pt idx="473">Company - Public</cx:pt>
          <cx:pt idx="474">Company - Private</cx:pt>
          <cx:pt idx="475">Company - Public</cx:pt>
          <cx:pt idx="476">Company - Private</cx:pt>
          <cx:pt idx="477">School / School District</cx:pt>
          <cx:pt idx="478">Company - Private</cx:pt>
          <cx:pt idx="479">Company - Public</cx:pt>
          <cx:pt idx="480">Company - Private</cx:pt>
          <cx:pt idx="481">Company - Private</cx:pt>
          <cx:pt idx="482">Company - Private</cx:pt>
          <cx:pt idx="483">Company - Private</cx:pt>
          <cx:pt idx="484">Company - Public</cx:pt>
          <cx:pt idx="485">Company - Public</cx:pt>
          <cx:pt idx="486">Company - Private</cx:pt>
          <cx:pt idx="487">Company - Private</cx:pt>
          <cx:pt idx="488">Company - Private</cx:pt>
          <cx:pt idx="489">Company - Public</cx:pt>
          <cx:pt idx="490">Company - Private</cx:pt>
          <cx:pt idx="491">Company - Private</cx:pt>
          <cx:pt idx="492">Hospital</cx:pt>
          <cx:pt idx="493">Company - Private</cx:pt>
          <cx:pt idx="494">Company - Public</cx:pt>
          <cx:pt idx="495">Company - Private</cx:pt>
          <cx:pt idx="496">Company - Private</cx:pt>
          <cx:pt idx="497">Company - Private</cx:pt>
          <cx:pt idx="498">Company - Public</cx:pt>
          <cx:pt idx="499">Nonprofit Organization</cx:pt>
          <cx:pt idx="500">Company - Private</cx:pt>
          <cx:pt idx="501">Company - Public</cx:pt>
          <cx:pt idx="502">Company - Private</cx:pt>
          <cx:pt idx="503">Company - Public</cx:pt>
          <cx:pt idx="504">College / University</cx:pt>
          <cx:pt idx="505">Company - Private</cx:pt>
          <cx:pt idx="506">Company - Private</cx:pt>
          <cx:pt idx="507">Subsidiary or Business Segment</cx:pt>
          <cx:pt idx="508">Company - Public</cx:pt>
          <cx:pt idx="509">Hospital</cx:pt>
          <cx:pt idx="510">Company - Private</cx:pt>
          <cx:pt idx="511">Nonprofit Organization</cx:pt>
          <cx:pt idx="512">Company - Public</cx:pt>
          <cx:pt idx="513">Company - Public</cx:pt>
          <cx:pt idx="514">Company - Private</cx:pt>
          <cx:pt idx="515">Company - Public</cx:pt>
          <cx:pt idx="516">Company - Private</cx:pt>
          <cx:pt idx="517">Nonprofit Organization</cx:pt>
          <cx:pt idx="518">Company - Public</cx:pt>
          <cx:pt idx="519">Company - Public</cx:pt>
          <cx:pt idx="520">Company - Private</cx:pt>
          <cx:pt idx="521">Company - Public</cx:pt>
          <cx:pt idx="522">Company - Public</cx:pt>
          <cx:pt idx="523">Nonprofit Organization</cx:pt>
          <cx:pt idx="524">Company - Private</cx:pt>
          <cx:pt idx="525">Company - Private</cx:pt>
          <cx:pt idx="526">Company - Private</cx:pt>
          <cx:pt idx="527">Company - Private</cx:pt>
          <cx:pt idx="528">Company - Private</cx:pt>
          <cx:pt idx="529">Company - Private</cx:pt>
          <cx:pt idx="530">Company - Public</cx:pt>
          <cx:pt idx="531">Subsidiary or Business Segment</cx:pt>
          <cx:pt idx="532">Company - Private</cx:pt>
          <cx:pt idx="533">Nonprofit Organization</cx:pt>
          <cx:pt idx="534">Company - Private</cx:pt>
          <cx:pt idx="535">Company - Private</cx:pt>
          <cx:pt idx="536">Company - Public</cx:pt>
          <cx:pt idx="537">Company - Private</cx:pt>
          <cx:pt idx="538">Subsidiary or Business Segment</cx:pt>
          <cx:pt idx="539">Company - Private</cx:pt>
          <cx:pt idx="540">Company - Public</cx:pt>
          <cx:pt idx="541">Nonprofit Organization</cx:pt>
          <cx:pt idx="542">Company - Private</cx:pt>
          <cx:pt idx="543">Company - Private</cx:pt>
          <cx:pt idx="544">Company - Private</cx:pt>
          <cx:pt idx="545">Company - Private</cx:pt>
          <cx:pt idx="546">Company - Private</cx:pt>
          <cx:pt idx="547">Company - Private</cx:pt>
          <cx:pt idx="548">Company - Private</cx:pt>
          <cx:pt idx="549">Company - Private</cx:pt>
          <cx:pt idx="550">Company - Private</cx:pt>
          <cx:pt idx="551">Company - Private</cx:pt>
          <cx:pt idx="552">Company - Public</cx:pt>
          <cx:pt idx="553">Company - Public</cx:pt>
          <cx:pt idx="554">Company - Private</cx:pt>
          <cx:pt idx="555">Company - Public</cx:pt>
          <cx:pt idx="556">Company - Public</cx:pt>
          <cx:pt idx="557">College / University</cx:pt>
          <cx:pt idx="558">Nonprofit Organization</cx:pt>
          <cx:pt idx="559">Company - Private</cx:pt>
          <cx:pt idx="560">Nonprofit Organization</cx:pt>
          <cx:pt idx="561">Company - Private</cx:pt>
          <cx:pt idx="562">Company - Private</cx:pt>
          <cx:pt idx="563">Subsidiary or Business Segment</cx:pt>
          <cx:pt idx="564">Company - Public</cx:pt>
          <cx:pt idx="565">Company - Public</cx:pt>
          <cx:pt idx="566">Company - Private</cx:pt>
          <cx:pt idx="567">Company - Private</cx:pt>
          <cx:pt idx="568">Company - Private</cx:pt>
          <cx:pt idx="569">Company - Private</cx:pt>
          <cx:pt idx="570">Company - Private</cx:pt>
          <cx:pt idx="571">Company - Private</cx:pt>
          <cx:pt idx="572">Company - Private</cx:pt>
          <cx:pt idx="573">Company - Public</cx:pt>
          <cx:pt idx="574">Company - Private</cx:pt>
          <cx:pt idx="575">Company - Private</cx:pt>
          <cx:pt idx="576">Company - Private</cx:pt>
          <cx:pt idx="577">Company - Public</cx:pt>
          <cx:pt idx="578">Company - Public</cx:pt>
          <cx:pt idx="579">Company - Private</cx:pt>
          <cx:pt idx="580">Company - Private</cx:pt>
          <cx:pt idx="581">Other Organization</cx:pt>
          <cx:pt idx="582">Company - Private</cx:pt>
          <cx:pt idx="583">Company - Private</cx:pt>
          <cx:pt idx="584">Company - Private</cx:pt>
          <cx:pt idx="585">Company - Private</cx:pt>
          <cx:pt idx="586">Company - Private</cx:pt>
          <cx:pt idx="587">Company - Private</cx:pt>
          <cx:pt idx="588">Company - Private</cx:pt>
          <cx:pt idx="589">Company - Private</cx:pt>
          <cx:pt idx="590">Company - Private</cx:pt>
          <cx:pt idx="591">Company - Private</cx:pt>
          <cx:pt idx="592">Company - Private</cx:pt>
          <cx:pt idx="593">Company - Public</cx:pt>
          <cx:pt idx="594">Company - Public</cx:pt>
          <cx:pt idx="595">Company - Private</cx:pt>
          <cx:pt idx="596">Company - Private</cx:pt>
          <cx:pt idx="597">Company - Public</cx:pt>
          <cx:pt idx="598">Company - Public</cx:pt>
          <cx:pt idx="599">Company - Private</cx:pt>
          <cx:pt idx="600">Company - Private</cx:pt>
          <cx:pt idx="601">Company - Private</cx:pt>
          <cx:pt idx="602">Company - Public</cx:pt>
          <cx:pt idx="603">Subsidiary or Business Segment</cx:pt>
          <cx:pt idx="604">Company - Public</cx:pt>
          <cx:pt idx="605">Government</cx:pt>
          <cx:pt idx="606">Company - Private</cx:pt>
          <cx:pt idx="607">Company - Public</cx:pt>
          <cx:pt idx="608">Company - Public</cx:pt>
          <cx:pt idx="609">Company - Private</cx:pt>
          <cx:pt idx="610">Company - Private</cx:pt>
          <cx:pt idx="611">Company - Public</cx:pt>
          <cx:pt idx="612">Company - Private</cx:pt>
          <cx:pt idx="613">Company - Private</cx:pt>
          <cx:pt idx="614">Government</cx:pt>
          <cx:pt idx="615">Company - Private</cx:pt>
          <cx:pt idx="616">Company - Private</cx:pt>
          <cx:pt idx="617">Nonprofit Organization</cx:pt>
          <cx:pt idx="618">Company - Public</cx:pt>
          <cx:pt idx="619">Company - Private</cx:pt>
          <cx:pt idx="620">College / University</cx:pt>
          <cx:pt idx="621">Nonprofit Organization</cx:pt>
          <cx:pt idx="622">Company - Private</cx:pt>
          <cx:pt idx="623">Company - Public</cx:pt>
          <cx:pt idx="624">Nonprofit Organization</cx:pt>
          <cx:pt idx="625">Company - Public</cx:pt>
          <cx:pt idx="626">Company - Public</cx:pt>
          <cx:pt idx="627">Company - Private</cx:pt>
          <cx:pt idx="628">Nonprofit Organization</cx:pt>
          <cx:pt idx="629">Other Organization</cx:pt>
          <cx:pt idx="630">Company - Public</cx:pt>
          <cx:pt idx="631">Company - Private</cx:pt>
          <cx:pt idx="632">Company - Private</cx:pt>
          <cx:pt idx="633">Subsidiary or Business Segment</cx:pt>
          <cx:pt idx="634">Company - Private</cx:pt>
          <cx:pt idx="635">Company - Private</cx:pt>
          <cx:pt idx="636">Company - Private</cx:pt>
          <cx:pt idx="637">Subsidiary or Business Segment</cx:pt>
          <cx:pt idx="638">College / University</cx:pt>
          <cx:pt idx="639">Nonprofit Organization</cx:pt>
          <cx:pt idx="640">Company - Private</cx:pt>
          <cx:pt idx="641">Company - Private</cx:pt>
          <cx:pt idx="642">Company - Private</cx:pt>
          <cx:pt idx="643">Company - Public</cx:pt>
          <cx:pt idx="644">Company - Private</cx:pt>
          <cx:pt idx="645">Company - Private</cx:pt>
          <cx:pt idx="646">Company - Public</cx:pt>
          <cx:pt idx="647">Company - Public</cx:pt>
          <cx:pt idx="648">Company - Private</cx:pt>
          <cx:pt idx="649">Company - Private</cx:pt>
          <cx:pt idx="650">Company - Public</cx:pt>
          <cx:pt idx="651">Government</cx:pt>
          <cx:pt idx="652">Company - Public</cx:pt>
          <cx:pt idx="653">Company - Public</cx:pt>
          <cx:pt idx="654">Company - Private</cx:pt>
          <cx:pt idx="655">Company - Private</cx:pt>
          <cx:pt idx="656">Company - Private</cx:pt>
          <cx:pt idx="657">Company - Private</cx:pt>
          <cx:pt idx="658">School / School District</cx:pt>
          <cx:pt idx="659">Company - Public</cx:pt>
          <cx:pt idx="660">Company - Private</cx:pt>
          <cx:pt idx="661">Company - Private</cx:pt>
          <cx:pt idx="662">Company - Private</cx:pt>
          <cx:pt idx="663">Company - Private</cx:pt>
          <cx:pt idx="664">Company - Public</cx:pt>
          <cx:pt idx="665">Company - Private</cx:pt>
          <cx:pt idx="666">Hospital</cx:pt>
          <cx:pt idx="667">Company - Public</cx:pt>
          <cx:pt idx="668">Company - Private</cx:pt>
          <cx:pt idx="669">Company - Private</cx:pt>
          <cx:pt idx="670">Company - Public</cx:pt>
          <cx:pt idx="671">Nonprofit Organization</cx:pt>
          <cx:pt idx="672">Subsidiary or Business Segment</cx:pt>
          <cx:pt idx="673">Company - Private</cx:pt>
          <cx:pt idx="674">Company - Private</cx:pt>
          <cx:pt idx="675">Company - Public</cx:pt>
          <cx:pt idx="676">Company - Public</cx:pt>
          <cx:pt idx="677">Company - Private</cx:pt>
          <cx:pt idx="678">Company - Private</cx:pt>
          <cx:pt idx="679">Company - Private</cx:pt>
          <cx:pt idx="680">College / University</cx:pt>
          <cx:pt idx="681">Subsidiary or Business Segment</cx:pt>
          <cx:pt idx="682">Hospital</cx:pt>
          <cx:pt idx="683">Nonprofit Organization</cx:pt>
          <cx:pt idx="684">Company - Public</cx:pt>
          <cx:pt idx="685">Company - Private</cx:pt>
          <cx:pt idx="686">Company - Private</cx:pt>
          <cx:pt idx="687">Company - Private</cx:pt>
          <cx:pt idx="688">Company - Public</cx:pt>
          <cx:pt idx="689">Subsidiary or Business Segment</cx:pt>
          <cx:pt idx="690">Company - Public</cx:pt>
          <cx:pt idx="691">Company - Private</cx:pt>
          <cx:pt idx="692">Nonprofit Organization</cx:pt>
          <cx:pt idx="693">Company - Private</cx:pt>
          <cx:pt idx="694">Company - Public</cx:pt>
          <cx:pt idx="695">Company - Public</cx:pt>
          <cx:pt idx="696">Nonprofit Organization</cx:pt>
          <cx:pt idx="697">Company - Private</cx:pt>
          <cx:pt idx="698">Company - Public</cx:pt>
          <cx:pt idx="699">Company - Public</cx:pt>
          <cx:pt idx="700">Company - Private</cx:pt>
          <cx:pt idx="701">Company - Private</cx:pt>
          <cx:pt idx="702">Company - Public</cx:pt>
          <cx:pt idx="703">Nonprofit Organization</cx:pt>
          <cx:pt idx="704">Company - Private</cx:pt>
          <cx:pt idx="705">Company - Private</cx:pt>
          <cx:pt idx="706">Company - Private</cx:pt>
          <cx:pt idx="707">Company - Private</cx:pt>
          <cx:pt idx="708">Company - Private</cx:pt>
          <cx:pt idx="709">Company - Private</cx:pt>
          <cx:pt idx="710">Company - Public</cx:pt>
          <cx:pt idx="711">Nonprofit Organization</cx:pt>
          <cx:pt idx="712">Subsidiary or Business Segment</cx:pt>
          <cx:pt idx="713">Company - Private</cx:pt>
          <cx:pt idx="714">Company - Private</cx:pt>
          <cx:pt idx="715">Company - Private</cx:pt>
          <cx:pt idx="716">Company - Private</cx:pt>
          <cx:pt idx="717">Company - Private</cx:pt>
          <cx:pt idx="718">Company - Private</cx:pt>
          <cx:pt idx="719">Subsidiary or Business Segment</cx:pt>
          <cx:pt idx="720">Company - Public</cx:pt>
          <cx:pt idx="721">Company - Private</cx:pt>
          <cx:pt idx="722">Company - Public</cx:pt>
          <cx:pt idx="723">Nonprofit Organization</cx:pt>
          <cx:pt idx="724">Company - Private</cx:pt>
          <cx:pt idx="725">Company - Private</cx:pt>
          <cx:pt idx="726">Company - Private</cx:pt>
          <cx:pt idx="727">Company - Private</cx:pt>
          <cx:pt idx="728">Company - Private</cx:pt>
          <cx:pt idx="729">Company - Private</cx:pt>
          <cx:pt idx="730">Company - Private</cx:pt>
          <cx:pt idx="731">Company - Private</cx:pt>
          <cx:pt idx="732">Company - Private</cx:pt>
          <cx:pt idx="733">Company - Public</cx:pt>
          <cx:pt idx="734">Company - Private</cx:pt>
          <cx:pt idx="735">Company - Private</cx:pt>
          <cx:pt idx="736">Company - Public</cx:pt>
          <cx:pt idx="737">Company - Public</cx:pt>
          <cx:pt idx="738">Company - Public</cx:pt>
          <cx:pt idx="739">College / University</cx:pt>
          <cx:pt idx="740">Company - Private</cx:pt>
          <cx:pt idx="741">Nonprofit Organization</cx:pt>
        </cx:lvl>
      </cx:strDim>
      <cx:numDim type="val">
        <cx:f>Sheet1!$S$2:$S$743</cx:f>
        <cx:lvl ptCount="742" formatCode="General">
          <cx:pt idx="0">91</cx:pt>
          <cx:pt idx="1">112</cx:pt>
          <cx:pt idx="2">90</cx:pt>
          <cx:pt idx="3">97</cx:pt>
          <cx:pt idx="4">143</cx:pt>
          <cx:pt idx="5">119</cx:pt>
          <cx:pt idx="6">93</cx:pt>
          <cx:pt idx="7">142</cx:pt>
          <cx:pt idx="8">84</cx:pt>
          <cx:pt idx="9">160</cx:pt>
          <cx:pt idx="10">201</cx:pt>
          <cx:pt idx="11">106</cx:pt>
          <cx:pt idx="12">172</cx:pt>
          <cx:pt idx="13">85</cx:pt>
          <cx:pt idx="14">144</cx:pt>
          <cx:pt idx="15">190</cx:pt>
          <cx:pt idx="16">137</cx:pt>
          <cx:pt idx="17">189</cx:pt>
          <cx:pt idx="18">175</cx:pt>
          <cx:pt idx="19">111</cx:pt>
          <cx:pt idx="20">130</cx:pt>
          <cx:pt idx="21">119</cx:pt>
          <cx:pt idx="22">139</cx:pt>
          <cx:pt idx="23">105</cx:pt>
          <cx:pt idx="24">177</cx:pt>
          <cx:pt idx="25">110</cx:pt>
          <cx:pt idx="26">124</cx:pt>
          <cx:pt idx="27">61</cx:pt>
          <cx:pt idx="28">105</cx:pt>
          <cx:pt idx="29">90</cx:pt>
          <cx:pt idx="30">97</cx:pt>
          <cx:pt idx="31">120</cx:pt>
          <cx:pt idx="32">143</cx:pt>
          <cx:pt idx="33">149</cx:pt>
          <cx:pt idx="34">140</cx:pt>
          <cx:pt idx="35">135</cx:pt>
          <cx:pt idx="36">132</cx:pt>
          <cx:pt idx="37">137</cx:pt>
          <cx:pt idx="38">180</cx:pt>
          <cx:pt idx="39">138</cx:pt>
          <cx:pt idx="40">112</cx:pt>
          <cx:pt idx="41">129</cx:pt>
          <cx:pt idx="42">175</cx:pt>
          <cx:pt idx="43">113</cx:pt>
          <cx:pt idx="44">150</cx:pt>
          <cx:pt idx="45">160</cx:pt>
          <cx:pt idx="46">211</cx:pt>
          <cx:pt idx="47">39</cx:pt>
          <cx:pt idx="48">117</cx:pt>
          <cx:pt idx="49">99</cx:pt>
          <cx:pt idx="50">114</cx:pt>
          <cx:pt idx="51">143</cx:pt>
          <cx:pt idx="52">95</cx:pt>
          <cx:pt idx="53">144</cx:pt>
          <cx:pt idx="54">139</cx:pt>
          <cx:pt idx="55">95</cx:pt>
          <cx:pt idx="56">189</cx:pt>
          <cx:pt idx="57">176</cx:pt>
          <cx:pt idx="58">93</cx:pt>
          <cx:pt idx="59">119</cx:pt>
          <cx:pt idx="60">132</cx:pt>
          <cx:pt idx="61">146</cx:pt>
          <cx:pt idx="62">172</cx:pt>
          <cx:pt idx="63">85</cx:pt>
          <cx:pt idx="64">109</cx:pt>
          <cx:pt idx="65">148</cx:pt>
          <cx:pt idx="66">99</cx:pt>
          <cx:pt idx="67">72</cx:pt>
          <cx:pt idx="68">161</cx:pt>
          <cx:pt idx="69">130</cx:pt>
          <cx:pt idx="70">81</cx:pt>
          <cx:pt idx="71">220</cx:pt>
          <cx:pt idx="72">102</cx:pt>
          <cx:pt idx="73">139</cx:pt>
          <cx:pt idx="74">122</cx:pt>
          <cx:pt idx="75">157</cx:pt>
          <cx:pt idx="76">222</cx:pt>
          <cx:pt idx="77">118</cx:pt>
          <cx:pt idx="78">137</cx:pt>
          <cx:pt idx="79">141</cx:pt>
          <cx:pt idx="80">154</cx:pt>
          <cx:pt idx="81">76</cx:pt>
          <cx:pt idx="82">160</cx:pt>
          <cx:pt idx="83">100</cx:pt>
          <cx:pt idx="84">114</cx:pt>
          <cx:pt idx="85">68</cx:pt>
          <cx:pt idx="86">172</cx:pt>
          <cx:pt idx="87">142</cx:pt>
          <cx:pt idx="88">107</cx:pt>
          <cx:pt idx="89">65</cx:pt>
          <cx:pt idx="90">62</cx:pt>
          <cx:pt idx="91">231</cx:pt>
          <cx:pt idx="92">106</cx:pt>
          <cx:pt idx="93">134</cx:pt>
          <cx:pt idx="94">93</cx:pt>
          <cx:pt idx="95">116</cx:pt>
          <cx:pt idx="96">123</cx:pt>
          <cx:pt idx="97">124</cx:pt>
          <cx:pt idx="98">73</cx:pt>
          <cx:pt idx="99">164</cx:pt>
          <cx:pt idx="100">153</cx:pt>
          <cx:pt idx="101">110</cx:pt>
          <cx:pt idx="102">110</cx:pt>
          <cx:pt idx="103">275</cx:pt>
          <cx:pt idx="104">123</cx:pt>
          <cx:pt idx="105">129</cx:pt>
          <cx:pt idx="106">72</cx:pt>
          <cx:pt idx="107">71</cx:pt>
          <cx:pt idx="108">85</cx:pt>
          <cx:pt idx="109">193</cx:pt>
          <cx:pt idx="110">102</cx:pt>
          <cx:pt idx="111">144</cx:pt>
          <cx:pt idx="112">160</cx:pt>
          <cx:pt idx="113">163</cx:pt>
          <cx:pt idx="114">140</cx:pt>
          <cx:pt idx="115">101</cx:pt>
          <cx:pt idx="116">133</cx:pt>
          <cx:pt idx="117">125</cx:pt>
          <cx:pt idx="118">148</cx:pt>
          <cx:pt idx="119">173</cx:pt>
          <cx:pt idx="120">124</cx:pt>
          <cx:pt idx="121">135</cx:pt>
          <cx:pt idx="122">159</cx:pt>
          <cx:pt idx="123">105</cx:pt>
          <cx:pt idx="124">81</cx:pt>
          <cx:pt idx="125">50</cx:pt>
          <cx:pt idx="126">133</cx:pt>
          <cx:pt idx="127">55</cx:pt>
          <cx:pt idx="128">118</cx:pt>
          <cx:pt idx="129">102</cx:pt>
          <cx:pt idx="130">182</cx:pt>
          <cx:pt idx="131">106</cx:pt>
          <cx:pt idx="132">112</cx:pt>
          <cx:pt idx="133">223</cx:pt>
          <cx:pt idx="134">129</cx:pt>
          <cx:pt idx="135">123</cx:pt>
          <cx:pt idx="136">106</cx:pt>
          <cx:pt idx="137">189</cx:pt>
          <cx:pt idx="138">145</cx:pt>
          <cx:pt idx="139">120</cx:pt>
          <cx:pt idx="140">130</cx:pt>
          <cx:pt idx="141">115</cx:pt>
          <cx:pt idx="142">136</cx:pt>
          <cx:pt idx="143">167</cx:pt>
          <cx:pt idx="144">85</cx:pt>
          <cx:pt idx="145">114</cx:pt>
          <cx:pt idx="146">204</cx:pt>
          <cx:pt idx="147">125</cx:pt>
          <cx:pt idx="148">136</cx:pt>
          <cx:pt idx="149">123</cx:pt>
          <cx:pt idx="150">78</cx:pt>
          <cx:pt idx="151">148</cx:pt>
          <cx:pt idx="152">110</cx:pt>
          <cx:pt idx="153">134</cx:pt>
          <cx:pt idx="154">204</cx:pt>
          <cx:pt idx="155">207</cx:pt>
          <cx:pt idx="156">174</cx:pt>
          <cx:pt idx="157">101</cx:pt>
          <cx:pt idx="158">133</cx:pt>
          <cx:pt idx="159">211</cx:pt>
          <cx:pt idx="160">119</cx:pt>
          <cx:pt idx="161">175</cx:pt>
          <cx:pt idx="162">140</cx:pt>
          <cx:pt idx="163">190</cx:pt>
          <cx:pt idx="164">80</cx:pt>
          <cx:pt idx="165">49</cx:pt>
          <cx:pt idx="166">149</cx:pt>
          <cx:pt idx="167">82</cx:pt>
          <cx:pt idx="168">185</cx:pt>
          <cx:pt idx="169">116</cx:pt>
          <cx:pt idx="170">95</cx:pt>
          <cx:pt idx="171">72</cx:pt>
          <cx:pt idx="172">198</cx:pt>
          <cx:pt idx="173">100</cx:pt>
          <cx:pt idx="174">182</cx:pt>
          <cx:pt idx="175">124</cx:pt>
          <cx:pt idx="176">250</cx:pt>
          <cx:pt idx="177">70</cx:pt>
          <cx:pt idx="178">206</cx:pt>
          <cx:pt idx="179">183</cx:pt>
          <cx:pt idx="180">78</cx:pt>
          <cx:pt idx="181">159</cx:pt>
          <cx:pt idx="182">166</cx:pt>
          <cx:pt idx="183">182</cx:pt>
          <cx:pt idx="184">76</cx:pt>
          <cx:pt idx="185">179</cx:pt>
          <cx:pt idx="186">123</cx:pt>
          <cx:pt idx="187">166</cx:pt>
          <cx:pt idx="188">173</cx:pt>
          <cx:pt idx="189">93</cx:pt>
          <cx:pt idx="190">115</cx:pt>
          <cx:pt idx="191">127</cx:pt>
          <cx:pt idx="192">179</cx:pt>
          <cx:pt idx="193">224</cx:pt>
          <cx:pt idx="194">115</cx:pt>
          <cx:pt idx="195">220</cx:pt>
          <cx:pt idx="196">62</cx:pt>
          <cx:pt idx="197">52</cx:pt>
          <cx:pt idx="198">66</cx:pt>
          <cx:pt idx="199">167</cx:pt>
          <cx:pt idx="200">86</cx:pt>
          <cx:pt idx="201">127</cx:pt>
          <cx:pt idx="202">70</cx:pt>
          <cx:pt idx="203">68</cx:pt>
          <cx:pt idx="204">113</cx:pt>
          <cx:pt idx="205">140</cx:pt>
          <cx:pt idx="206">139</cx:pt>
          <cx:pt idx="207">112</cx:pt>
          <cx:pt idx="208">125</cx:pt>
          <cx:pt idx="209">86</cx:pt>
          <cx:pt idx="210">52</cx:pt>
          <cx:pt idx="211">92</cx:pt>
          <cx:pt idx="212">78</cx:pt>
          <cx:pt idx="213">134</cx:pt>
          <cx:pt idx="214">110</cx:pt>
          <cx:pt idx="215">111</cx:pt>
          <cx:pt idx="216">120</cx:pt>
          <cx:pt idx="217">103</cx:pt>
          <cx:pt idx="218">105</cx:pt>
          <cx:pt idx="219">204</cx:pt>
          <cx:pt idx="220">207</cx:pt>
          <cx:pt idx="221">174</cx:pt>
          <cx:pt idx="222">62</cx:pt>
          <cx:pt idx="223">101</cx:pt>
          <cx:pt idx="224">90</cx:pt>
          <cx:pt idx="225">64</cx:pt>
          <cx:pt idx="226">211</cx:pt>
          <cx:pt idx="227">133</cx:pt>
          <cx:pt idx="228">76</cx:pt>
          <cx:pt idx="229">111</cx:pt>
          <cx:pt idx="230">140</cx:pt>
          <cx:pt idx="231">110</cx:pt>
          <cx:pt idx="232">105</cx:pt>
          <cx:pt idx="233">138</cx:pt>
          <cx:pt idx="234">190</cx:pt>
          <cx:pt idx="235">114</cx:pt>
          <cx:pt idx="236">129</cx:pt>
          <cx:pt idx="237">80</cx:pt>
          <cx:pt idx="238">119</cx:pt>
          <cx:pt idx="239">97</cx:pt>
          <cx:pt idx="240">16</cx:pt>
          <cx:pt idx="241">106</cx:pt>
          <cx:pt idx="242">149</cx:pt>
          <cx:pt idx="243">199</cx:pt>
          <cx:pt idx="244">126</cx:pt>
          <cx:pt idx="245">72</cx:pt>
          <cx:pt idx="246">49</cx:pt>
          <cx:pt idx="247">63</cx:pt>
          <cx:pt idx="248">119</cx:pt>
          <cx:pt idx="249">117</cx:pt>
          <cx:pt idx="250">185</cx:pt>
          <cx:pt idx="251">126</cx:pt>
          <cx:pt idx="252">82</cx:pt>
          <cx:pt idx="253">116</cx:pt>
          <cx:pt idx="254">105</cx:pt>
          <cx:pt idx="255">177</cx:pt>
          <cx:pt idx="256">194</cx:pt>
          <cx:pt idx="257">95</cx:pt>
          <cx:pt idx="258">133</cx:pt>
          <cx:pt idx="259">198</cx:pt>
          <cx:pt idx="260">72</cx:pt>
          <cx:pt idx="261">182</cx:pt>
          <cx:pt idx="262">100</cx:pt>
          <cx:pt idx="263">82</cx:pt>
          <cx:pt idx="264">135</cx:pt>
          <cx:pt idx="265">122</cx:pt>
          <cx:pt idx="266">250</cx:pt>
          <cx:pt idx="267">132</cx:pt>
          <cx:pt idx="268">124</cx:pt>
          <cx:pt idx="269">101</cx:pt>
          <cx:pt idx="270">206</cx:pt>
          <cx:pt idx="271">70</cx:pt>
          <cx:pt idx="272">183</cx:pt>
          <cx:pt idx="273">112</cx:pt>
          <cx:pt idx="274">74</cx:pt>
          <cx:pt idx="275">78</cx:pt>
          <cx:pt idx="276">159</cx:pt>
          <cx:pt idx="277">161</cx:pt>
          <cx:pt idx="278">124</cx:pt>
          <cx:pt idx="279">120</cx:pt>
          <cx:pt idx="280">126</cx:pt>
          <cx:pt idx="281">182</cx:pt>
          <cx:pt idx="282">176</cx:pt>
          <cx:pt idx="283">208</cx:pt>
          <cx:pt idx="284">166</cx:pt>
          <cx:pt idx="285">76</cx:pt>
          <cx:pt idx="286">68</cx:pt>
          <cx:pt idx="287">99</cx:pt>
          <cx:pt idx="288">173</cx:pt>
          <cx:pt idx="289">134</cx:pt>
          <cx:pt idx="290">82</cx:pt>
          <cx:pt idx="291">179</cx:pt>
          <cx:pt idx="292">162</cx:pt>
          <cx:pt idx="293">102</cx:pt>
          <cx:pt idx="294">166</cx:pt>
          <cx:pt idx="295">99</cx:pt>
          <cx:pt idx="296">117</cx:pt>
          <cx:pt idx="297">150</cx:pt>
          <cx:pt idx="298">209</cx:pt>
          <cx:pt idx="299">82</cx:pt>
          <cx:pt idx="300">90</cx:pt>
          <cx:pt idx="301">119</cx:pt>
          <cx:pt idx="302">143</cx:pt>
          <cx:pt idx="303">149</cx:pt>
          <cx:pt idx="304">136</cx:pt>
          <cx:pt idx="305">123</cx:pt>
          <cx:pt idx="306">89</cx:pt>
          <cx:pt idx="307">93</cx:pt>
          <cx:pt idx="308">97</cx:pt>
          <cx:pt idx="309">119</cx:pt>
          <cx:pt idx="310">173</cx:pt>
          <cx:pt idx="311">101</cx:pt>
          <cx:pt idx="312">115</cx:pt>
          <cx:pt idx="313">179</cx:pt>
          <cx:pt idx="314">202</cx:pt>
          <cx:pt idx="315">57</cx:pt>
          <cx:pt idx="316">127</cx:pt>
          <cx:pt idx="317">143</cx:pt>
          <cx:pt idx="318">194</cx:pt>
          <cx:pt idx="319">86</cx:pt>
          <cx:pt idx="320">154</cx:pt>
          <cx:pt idx="321">148</cx:pt>
          <cx:pt idx="322">62</cx:pt>
          <cx:pt idx="323">115</cx:pt>
          <cx:pt idx="324">92</cx:pt>
          <cx:pt idx="325">135</cx:pt>
          <cx:pt idx="326">132</cx:pt>
          <cx:pt idx="327">140</cx:pt>
          <cx:pt idx="328">224</cx:pt>
          <cx:pt idx="329">80</cx:pt>
          <cx:pt idx="330">220</cx:pt>
          <cx:pt idx="331">139</cx:pt>
          <cx:pt idx="332">92</cx:pt>
          <cx:pt idx="333">71</cx:pt>
          <cx:pt idx="334">124</cx:pt>
          <cx:pt idx="335">62</cx:pt>
          <cx:pt idx="336">200</cx:pt>
          <cx:pt idx="337">52</cx:pt>
          <cx:pt idx="338">113</cx:pt>
          <cx:pt idx="339">66</cx:pt>
          <cx:pt idx="340">86</cx:pt>
          <cx:pt idx="341">149</cx:pt>
          <cx:pt idx="342">196</cx:pt>
          <cx:pt idx="343">167</cx:pt>
          <cx:pt idx="344">160</cx:pt>
          <cx:pt idx="345">81</cx:pt>
          <cx:pt idx="346">86</cx:pt>
          <cx:pt idx="347">127</cx:pt>
          <cx:pt idx="348">175</cx:pt>
          <cx:pt idx="349">172</cx:pt>
          <cx:pt idx="350">124</cx:pt>
          <cx:pt idx="351">68</cx:pt>
          <cx:pt idx="352">171</cx:pt>
          <cx:pt idx="353">142</cx:pt>
          <cx:pt idx="354">306</cx:pt>
          <cx:pt idx="355">97</cx:pt>
          <cx:pt idx="356">113</cx:pt>
          <cx:pt idx="357">70</cx:pt>
          <cx:pt idx="358">134</cx:pt>
          <cx:pt idx="359">59</cx:pt>
          <cx:pt idx="360">158</cx:pt>
          <cx:pt idx="361">173</cx:pt>
          <cx:pt idx="362">99</cx:pt>
          <cx:pt idx="363">58</cx:pt>
          <cx:pt idx="364">155</cx:pt>
          <cx:pt idx="365">98</cx:pt>
          <cx:pt idx="366">78</cx:pt>
          <cx:pt idx="367">96</cx:pt>
          <cx:pt idx="368">110</cx:pt>
          <cx:pt idx="369">119</cx:pt>
          <cx:pt idx="370">140</cx:pt>
          <cx:pt idx="371">91</cx:pt>
          <cx:pt idx="372">114</cx:pt>
          <cx:pt idx="373">160</cx:pt>
          <cx:pt idx="374">158</cx:pt>
          <cx:pt idx="375">210</cx:pt>
          <cx:pt idx="376">77</cx:pt>
          <cx:pt idx="377">221</cx:pt>
          <cx:pt idx="378">86</cx:pt>
          <cx:pt idx="379">147</cx:pt>
          <cx:pt idx="380">110</cx:pt>
          <cx:pt idx="381">66</cx:pt>
          <cx:pt idx="382">64</cx:pt>
          <cx:pt idx="383">82</cx:pt>
          <cx:pt idx="384">110</cx:pt>
          <cx:pt idx="385">109</cx:pt>
          <cx:pt idx="386">151</cx:pt>
          <cx:pt idx="387">81</cx:pt>
          <cx:pt idx="388">101</cx:pt>
          <cx:pt idx="389">180</cx:pt>
          <cx:pt idx="390">134</cx:pt>
          <cx:pt idx="391">157</cx:pt>
          <cx:pt idx="392">113</cx:pt>
          <cx:pt idx="393">139</cx:pt>
          <cx:pt idx="394">140</cx:pt>
          <cx:pt idx="395">203</cx:pt>
          <cx:pt idx="396">85</cx:pt>
          <cx:pt idx="397">140</cx:pt>
          <cx:pt idx="398">99</cx:pt>
          <cx:pt idx="399">150</cx:pt>
          <cx:pt idx="400">148</cx:pt>
          <cx:pt idx="401">101</cx:pt>
          <cx:pt idx="402">55</cx:pt>
          <cx:pt idx="403">178</cx:pt>
          <cx:pt idx="404">130</cx:pt>
          <cx:pt idx="405">85</cx:pt>
          <cx:pt idx="406">123</cx:pt>
          <cx:pt idx="407">146</cx:pt>
          <cx:pt idx="408">60</cx:pt>
          <cx:pt idx="409">35</cx:pt>
          <cx:pt idx="410">239</cx:pt>
          <cx:pt idx="411">91</cx:pt>
          <cx:pt idx="412">129</cx:pt>
          <cx:pt idx="413">101</cx:pt>
          <cx:pt idx="414">76</cx:pt>
          <cx:pt idx="415">88</cx:pt>
          <cx:pt idx="416">199</cx:pt>
          <cx:pt idx="417">93</cx:pt>
          <cx:pt idx="418">181</cx:pt>
          <cx:pt idx="419">173</cx:pt>
          <cx:pt idx="420">96</cx:pt>
          <cx:pt idx="421">96</cx:pt>
          <cx:pt idx="422">95</cx:pt>
          <cx:pt idx="423">176</cx:pt>
          <cx:pt idx="424">127</cx:pt>
          <cx:pt idx="425">119</cx:pt>
          <cx:pt idx="426">97</cx:pt>
          <cx:pt idx="427">173</cx:pt>
          <cx:pt idx="428">139</cx:pt>
          <cx:pt idx="429">289</cx:pt>
          <cx:pt idx="430">149</cx:pt>
          <cx:pt idx="431">101</cx:pt>
          <cx:pt idx="432">115</cx:pt>
          <cx:pt idx="433">188</cx:pt>
          <cx:pt idx="434">146</cx:pt>
          <cx:pt idx="435">106</cx:pt>
          <cx:pt idx="436">98</cx:pt>
          <cx:pt idx="437">162</cx:pt>
          <cx:pt idx="438">120</cx:pt>
          <cx:pt idx="439">179</cx:pt>
          <cx:pt idx="440">202</cx:pt>
          <cx:pt idx="441">127</cx:pt>
          <cx:pt idx="442">57</cx:pt>
          <cx:pt idx="443">194</cx:pt>
          <cx:pt idx="444">86</cx:pt>
          <cx:pt idx="445">143</cx:pt>
          <cx:pt idx="446">228</cx:pt>
          <cx:pt idx="447">134</cx:pt>
          <cx:pt idx="448">189</cx:pt>
          <cx:pt idx="449">142</cx:pt>
          <cx:pt idx="450">154</cx:pt>
          <cx:pt idx="451">176</cx:pt>
          <cx:pt idx="452">140</cx:pt>
          <cx:pt idx="453">127</cx:pt>
          <cx:pt idx="454">92</cx:pt>
          <cx:pt idx="455">100</cx:pt>
          <cx:pt idx="456">140</cx:pt>
          <cx:pt idx="457">148</cx:pt>
          <cx:pt idx="458">171</cx:pt>
          <cx:pt idx="459">179</cx:pt>
          <cx:pt idx="460">111</cx:pt>
          <cx:pt idx="461">126</cx:pt>
          <cx:pt idx="462">184</cx:pt>
          <cx:pt idx="463">145</cx:pt>
          <cx:pt idx="464">62</cx:pt>
          <cx:pt idx="465">118</cx:pt>
          <cx:pt idx="466">153</cx:pt>
          <cx:pt idx="467">115</cx:pt>
          <cx:pt idx="468">92</cx:pt>
          <cx:pt idx="469">97</cx:pt>
          <cx:pt idx="470">135</cx:pt>
          <cx:pt idx="471">224</cx:pt>
          <cx:pt idx="472">139</cx:pt>
          <cx:pt idx="473">211</cx:pt>
          <cx:pt idx="474">180</cx:pt>
          <cx:pt idx="475">80</cx:pt>
          <cx:pt idx="476">220</cx:pt>
          <cx:pt idx="477">77</cx:pt>
          <cx:pt idx="478">139</cx:pt>
          <cx:pt idx="479">71</cx:pt>
          <cx:pt idx="480">92</cx:pt>
          <cx:pt idx="481">85</cx:pt>
          <cx:pt idx="482">124</cx:pt>
          <cx:pt idx="483">95</cx:pt>
          <cx:pt idx="484">112</cx:pt>
          <cx:pt idx="485">173</cx:pt>
          <cx:pt idx="486">108</cx:pt>
          <cx:pt idx="487">144</cx:pt>
          <cx:pt idx="488">200</cx:pt>
          <cx:pt idx="489">113</cx:pt>
          <cx:pt idx="490">62</cx:pt>
          <cx:pt idx="491">105</cx:pt>
          <cx:pt idx="492">52</cx:pt>
          <cx:pt idx="493">66</cx:pt>
          <cx:pt idx="494">211</cx:pt>
          <cx:pt idx="495">80</cx:pt>
          <cx:pt idx="496">215</cx:pt>
          <cx:pt idx="497">143</cx:pt>
          <cx:pt idx="498">127</cx:pt>
          <cx:pt idx="499">89</cx:pt>
          <cx:pt idx="500">86</cx:pt>
          <cx:pt idx="501">149</cx:pt>
          <cx:pt idx="502">124</cx:pt>
          <cx:pt idx="503">196</cx:pt>
          <cx:pt idx="504">167</cx:pt>
          <cx:pt idx="505">121</cx:pt>
          <cx:pt idx="506">160</cx:pt>
          <cx:pt idx="507">238</cx:pt>
          <cx:pt idx="508">132</cx:pt>
          <cx:pt idx="509">81</cx:pt>
          <cx:pt idx="510">112</cx:pt>
          <cx:pt idx="511">65</cx:pt>
          <cx:pt idx="512">147</cx:pt>
          <cx:pt idx="513">119</cx:pt>
          <cx:pt idx="514">187</cx:pt>
          <cx:pt idx="515">157</cx:pt>
          <cx:pt idx="516">62</cx:pt>
          <cx:pt idx="517">86</cx:pt>
          <cx:pt idx="518">208</cx:pt>
          <cx:pt idx="519">172</cx:pt>
          <cx:pt idx="520">127</cx:pt>
          <cx:pt idx="521">144</cx:pt>
          <cx:pt idx="522">165</cx:pt>
          <cx:pt idx="523">124</cx:pt>
          <cx:pt idx="524">68</cx:pt>
          <cx:pt idx="525">142</cx:pt>
          <cx:pt idx="526">142</cx:pt>
          <cx:pt idx="527">171</cx:pt>
          <cx:pt idx="528">306</cx:pt>
          <cx:pt idx="529">159</cx:pt>
          <cx:pt idx="530">133</cx:pt>
          <cx:pt idx="531">97</cx:pt>
          <cx:pt idx="532">113</cx:pt>
          <cx:pt idx="533">70</cx:pt>
          <cx:pt idx="534">134</cx:pt>
          <cx:pt idx="535">59</cx:pt>
          <cx:pt idx="536">69</cx:pt>
          <cx:pt idx="537">158</cx:pt>
          <cx:pt idx="538">48</cx:pt>
          <cx:pt idx="539">71</cx:pt>
          <cx:pt idx="540">173</cx:pt>
          <cx:pt idx="541">99</cx:pt>
          <cx:pt idx="542">58</cx:pt>
          <cx:pt idx="543">155</cx:pt>
          <cx:pt idx="544">98</cx:pt>
          <cx:pt idx="545">96</cx:pt>
          <cx:pt idx="546">78</cx:pt>
          <cx:pt idx="547">110</cx:pt>
          <cx:pt idx="548">99</cx:pt>
          <cx:pt idx="549">206</cx:pt>
          <cx:pt idx="550">119</cx:pt>
          <cx:pt idx="551">140</cx:pt>
          <cx:pt idx="552">178</cx:pt>
          <cx:pt idx="553">137</cx:pt>
          <cx:pt idx="554">100</cx:pt>
          <cx:pt idx="555">111</cx:pt>
          <cx:pt idx="556">133</cx:pt>
          <cx:pt idx="557">91</cx:pt>
          <cx:pt idx="558">126</cx:pt>
          <cx:pt idx="559">160</cx:pt>
          <cx:pt idx="560">91</cx:pt>
          <cx:pt idx="561">158</cx:pt>
          <cx:pt idx="562">61</cx:pt>
          <cx:pt idx="563">86</cx:pt>
          <cx:pt idx="564">77</cx:pt>
          <cx:pt idx="565">210</cx:pt>
          <cx:pt idx="566">86</cx:pt>
          <cx:pt idx="567">119</cx:pt>
          <cx:pt idx="568">110</cx:pt>
          <cx:pt idx="569">127</cx:pt>
          <cx:pt idx="570">147</cx:pt>
          <cx:pt idx="571">117</cx:pt>
          <cx:pt idx="572">66</cx:pt>
          <cx:pt idx="573">143</cx:pt>
          <cx:pt idx="574">146</cx:pt>
          <cx:pt idx="575">98</cx:pt>
          <cx:pt idx="576">64</cx:pt>
          <cx:pt idx="577">110</cx:pt>
          <cx:pt idx="578">150</cx:pt>
          <cx:pt idx="579">153</cx:pt>
          <cx:pt idx="580">82</cx:pt>
          <cx:pt idx="581">135</cx:pt>
          <cx:pt idx="582">151</cx:pt>
          <cx:pt idx="583">109</cx:pt>
          <cx:pt idx="584">79</cx:pt>
          <cx:pt idx="585">221</cx:pt>
          <cx:pt idx="586">101</cx:pt>
          <cx:pt idx="587">153</cx:pt>
          <cx:pt idx="588">81</cx:pt>
          <cx:pt idx="589">134</cx:pt>
          <cx:pt idx="590">180</cx:pt>
          <cx:pt idx="591">113</cx:pt>
          <cx:pt idx="592">73</cx:pt>
          <cx:pt idx="593">140</cx:pt>
          <cx:pt idx="594">157</cx:pt>
          <cx:pt idx="595">87</cx:pt>
          <cx:pt idx="596">139</cx:pt>
          <cx:pt idx="597">142</cx:pt>
          <cx:pt idx="598">137</cx:pt>
          <cx:pt idx="599">109</cx:pt>
          <cx:pt idx="600">203</cx:pt>
          <cx:pt idx="601">85</cx:pt>
          <cx:pt idx="602">140</cx:pt>
          <cx:pt idx="603">148</cx:pt>
          <cx:pt idx="604">116</cx:pt>
          <cx:pt idx="605">101</cx:pt>
          <cx:pt idx="606">55</cx:pt>
          <cx:pt idx="607">178</cx:pt>
          <cx:pt idx="608">208</cx:pt>
          <cx:pt idx="609">130</cx:pt>
          <cx:pt idx="610">85</cx:pt>
          <cx:pt idx="611">129</cx:pt>
          <cx:pt idx="612">123</cx:pt>
          <cx:pt idx="613">272</cx:pt>
          <cx:pt idx="614">146</cx:pt>
          <cx:pt idx="615">126</cx:pt>
          <cx:pt idx="616">239</cx:pt>
          <cx:pt idx="617">60</cx:pt>
          <cx:pt idx="618">35</cx:pt>
          <cx:pt idx="619">228</cx:pt>
          <cx:pt idx="620">129</cx:pt>
          <cx:pt idx="621">91</cx:pt>
          <cx:pt idx="622">101</cx:pt>
          <cx:pt idx="623">76</cx:pt>
          <cx:pt idx="624">88</cx:pt>
          <cx:pt idx="625">109</cx:pt>
          <cx:pt idx="626">182</cx:pt>
          <cx:pt idx="627">199</cx:pt>
          <cx:pt idx="628">104</cx:pt>
          <cx:pt idx="629">93</cx:pt>
          <cx:pt idx="630">181</cx:pt>
          <cx:pt idx="631">173</cx:pt>
          <cx:pt idx="632">108</cx:pt>
          <cx:pt idx="633">161</cx:pt>
          <cx:pt idx="634">96</cx:pt>
          <cx:pt idx="635">110</cx:pt>
          <cx:pt idx="636">96</cx:pt>
          <cx:pt idx="637">220</cx:pt>
          <cx:pt idx="638">144</cx:pt>
          <cx:pt idx="639">57</cx:pt>
          <cx:pt idx="640">136</cx:pt>
          <cx:pt idx="641">145</cx:pt>
          <cx:pt idx="642">89</cx:pt>
          <cx:pt idx="643">129</cx:pt>
          <cx:pt idx="644">113</cx:pt>
          <cx:pt idx="645">97</cx:pt>
          <cx:pt idx="646">124</cx:pt>
          <cx:pt idx="647">125</cx:pt>
          <cx:pt idx="648">67</cx:pt>
          <cx:pt idx="649">135</cx:pt>
          <cx:pt idx="650">172</cx:pt>
          <cx:pt idx="651">85</cx:pt>
          <cx:pt idx="652">71</cx:pt>
          <cx:pt idx="653">123</cx:pt>
          <cx:pt idx="654">85</cx:pt>
          <cx:pt idx="655">124</cx:pt>
          <cx:pt idx="656">141</cx:pt>
          <cx:pt idx="657">95</cx:pt>
          <cx:pt idx="658">121</cx:pt>
          <cx:pt idx="659">112</cx:pt>
          <cx:pt idx="660">108</cx:pt>
          <cx:pt idx="661">144</cx:pt>
          <cx:pt idx="662">200</cx:pt>
          <cx:pt idx="663">62</cx:pt>
          <cx:pt idx="664">113</cx:pt>
          <cx:pt idx="665">105</cx:pt>
          <cx:pt idx="666">52</cx:pt>
          <cx:pt idx="667">211</cx:pt>
          <cx:pt idx="668">66</cx:pt>
          <cx:pt idx="669">80</cx:pt>
          <cx:pt idx="670">127</cx:pt>
          <cx:pt idx="671">89</cx:pt>
          <cx:pt idx="672">132</cx:pt>
          <cx:pt idx="673">139</cx:pt>
          <cx:pt idx="674">121</cx:pt>
          <cx:pt idx="675">149</cx:pt>
          <cx:pt idx="676">196</cx:pt>
          <cx:pt idx="677">121</cx:pt>
          <cx:pt idx="678">124</cx:pt>
          <cx:pt idx="679">160</cx:pt>
          <cx:pt idx="680">167</cx:pt>
          <cx:pt idx="681">238</cx:pt>
          <cx:pt idx="682">81</cx:pt>
          <cx:pt idx="683">65</cx:pt>
          <cx:pt idx="684">132</cx:pt>
          <cx:pt idx="685">88</cx:pt>
          <cx:pt idx="686">141</cx:pt>
          <cx:pt idx="687">112</cx:pt>
          <cx:pt idx="688">147</cx:pt>
          <cx:pt idx="689">127</cx:pt>
          <cx:pt idx="690">119</cx:pt>
          <cx:pt idx="691">187</cx:pt>
          <cx:pt idx="692">132</cx:pt>
          <cx:pt idx="693">140</cx:pt>
          <cx:pt idx="694">157</cx:pt>
          <cx:pt idx="695">110</cx:pt>
          <cx:pt idx="696">86</cx:pt>
          <cx:pt idx="697">62</cx:pt>
          <cx:pt idx="698">208</cx:pt>
          <cx:pt idx="699">173</cx:pt>
          <cx:pt idx="700">113</cx:pt>
          <cx:pt idx="701">127</cx:pt>
          <cx:pt idx="702">172</cx:pt>
          <cx:pt idx="703">124</cx:pt>
          <cx:pt idx="704">68</cx:pt>
          <cx:pt idx="705">142</cx:pt>
          <cx:pt idx="706">142</cx:pt>
          <cx:pt idx="707">171</cx:pt>
          <cx:pt idx="708">306</cx:pt>
          <cx:pt idx="709">159</cx:pt>
          <cx:pt idx="710">133</cx:pt>
          <cx:pt idx="711">70</cx:pt>
          <cx:pt idx="712">97</cx:pt>
          <cx:pt idx="713">113</cx:pt>
          <cx:pt idx="714">161</cx:pt>
          <cx:pt idx="715">134</cx:pt>
          <cx:pt idx="716">125</cx:pt>
          <cx:pt idx="717">59</cx:pt>
          <cx:pt idx="718">158</cx:pt>
          <cx:pt idx="719">48</cx:pt>
          <cx:pt idx="720">69</cx:pt>
          <cx:pt idx="721">71</cx:pt>
          <cx:pt idx="722">173</cx:pt>
          <cx:pt idx="723">99</cx:pt>
          <cx:pt idx="724">58</cx:pt>
          <cx:pt idx="725">155</cx:pt>
          <cx:pt idx="726">98</cx:pt>
          <cx:pt idx="727">78</cx:pt>
          <cx:pt idx="728">110</cx:pt>
          <cx:pt idx="729">96</cx:pt>
          <cx:pt idx="730">140</cx:pt>
          <cx:pt idx="731">119</cx:pt>
          <cx:pt idx="732">142</cx:pt>
          <cx:pt idx="733">178</cx:pt>
          <cx:pt idx="734">100</cx:pt>
          <cx:pt idx="735">113</cx:pt>
          <cx:pt idx="736">137</cx:pt>
          <cx:pt idx="737">111</cx:pt>
          <cx:pt idx="738">133</cx:pt>
          <cx:pt idx="739">91</cx:pt>
          <cx:pt idx="740">160</cx:pt>
          <cx:pt idx="741">126</cx:pt>
        </cx:lvl>
      </cx:numDim>
    </cx:data>
  </cx:chartData>
  <cx:chart>
    <cx:title pos="t" align="ctr" overlay="0">
      <cx:tx>
        <cx:txData>
          <cx:v>Company Type Salary Comparison</cx:v>
        </cx:txData>
      </cx:tx>
      <cx:txPr>
        <a:bodyPr spcFirstLastPara="1" vertOverflow="ellipsis" horzOverflow="overflow" wrap="square" lIns="0" tIns="0" rIns="0" bIns="0" anchor="ctr" anchorCtr="1"/>
        <a:lstStyle/>
        <a:p>
          <a:pPr algn="ctr" rtl="0">
            <a:defRPr/>
          </a:pPr>
          <a:r>
            <a:rPr lang="en-US" sz="1400" b="1" i="0" u="sng" strike="noStrike" baseline="0">
              <a:solidFill>
                <a:sysClr val="windowText" lastClr="000000">
                  <a:lumMod val="65000"/>
                  <a:lumOff val="35000"/>
                </a:sysClr>
              </a:solidFill>
              <a:latin typeface="Century Schoolbook" panose="02040604050505020304" pitchFamily="18" charset="0"/>
            </a:rPr>
            <a:t>Company Type Salary Comparison</a:t>
          </a:r>
        </a:p>
      </cx:txPr>
    </cx:title>
    <cx:plotArea>
      <cx:plotAreaRegion>
        <cx:series layoutId="boxWhisker" uniqueId="{CC3800E8-679E-4B41-B97C-B7A7F103E11F}">
          <cx:tx>
            <cx:txData>
              <cx:f>Sheet1!$R$1</cx:f>
              <cx:v>Lower Salary</cx:v>
            </cx:txData>
          </cx:tx>
          <cx:dataId val="0"/>
          <cx:layoutPr>
            <cx:visibility meanLine="1" meanMarker="1" nonoutliers="0" outliers="1"/>
            <cx:statistics quartileMethod="exclusive"/>
          </cx:layoutPr>
        </cx:series>
        <cx:series layoutId="boxWhisker" uniqueId="{6B3CD26A-367E-4A1B-BF36-1E82280DF22D}">
          <cx:tx>
            <cx:txData>
              <cx:f>Sheet1!$S$1</cx:f>
              <cx:v>Upper Salary</cx:v>
            </cx:txData>
          </cx:tx>
          <cx:dataId val="1"/>
          <cx:layoutPr>
            <cx:visibility meanLine="1" meanMarker="1" nonoutliers="0" outliers="1"/>
            <cx:statistics quartileMethod="exclusive"/>
          </cx:layoutPr>
        </cx:series>
      </cx:plotAreaRegion>
      <cx:axis id="0">
        <cx:catScaling gapWidth="1"/>
        <cx:title>
          <cx:tx>
            <cx:txData>
              <cx:v>Tpye of Company</cx:v>
            </cx:txData>
          </cx:tx>
          <cx:txPr>
            <a:bodyPr spcFirstLastPara="1" vertOverflow="ellipsis" horzOverflow="overflow" wrap="square" lIns="0" tIns="0" rIns="0" bIns="0" anchor="ctr" anchorCtr="1"/>
            <a:lstStyle/>
            <a:p>
              <a:pPr algn="ctr" rtl="0">
                <a:defRPr/>
              </a:pPr>
              <a:r>
                <a:rPr lang="en-US" sz="1100" b="0" i="0" u="none" strike="noStrike" baseline="0">
                  <a:solidFill>
                    <a:sysClr val="windowText" lastClr="000000">
                      <a:lumMod val="65000"/>
                      <a:lumOff val="35000"/>
                    </a:sysClr>
                  </a:solidFill>
                  <a:latin typeface="Arial Black" panose="020B0A04020102020204" pitchFamily="34" charset="0"/>
                </a:rPr>
                <a:t>Tpye of Company</a:t>
              </a:r>
            </a:p>
          </cx:txPr>
        </cx:title>
        <cx:tickLabels/>
      </cx:axis>
      <cx:axis id="1">
        <cx:valScaling/>
        <cx:title>
          <cx:tx>
            <cx:txData>
              <cx:v>Salary (K)</cx:v>
            </cx:txData>
          </cx:tx>
          <cx:txPr>
            <a:bodyPr spcFirstLastPara="1" vertOverflow="ellipsis" horzOverflow="overflow" wrap="square" lIns="0" tIns="0" rIns="0" bIns="0" anchor="ctr" anchorCtr="1"/>
            <a:lstStyle/>
            <a:p>
              <a:pPr algn="ctr" rtl="0">
                <a:defRPr/>
              </a:pPr>
              <a:r>
                <a:rPr lang="en-US" sz="1100" b="0" i="0" u="none" strike="noStrike" baseline="0">
                  <a:solidFill>
                    <a:sysClr val="windowText" lastClr="000000">
                      <a:lumMod val="65000"/>
                      <a:lumOff val="35000"/>
                    </a:sysClr>
                  </a:solidFill>
                  <a:latin typeface="Arial Black" panose="020B0A04020102020204" pitchFamily="34" charset="0"/>
                </a:rPr>
                <a:t>Salary (K)</a:t>
              </a:r>
            </a:p>
          </cx:txPr>
        </cx:title>
        <cx:majorGridlines/>
        <cx:tickLabels/>
      </cx:axis>
    </cx:plotArea>
    <cx:legend pos="b" align="ctr" overlay="0"/>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73">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D72F3C-3969-4B74-924A-C1BAEC84C6C7}" type="datetimeFigureOut">
              <a:rPr lang="en-US" smtClean="0"/>
              <a:t>4/13/2022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F4A0F-4D32-4533-B2E8-510ED71EE73F}" type="slidenum">
              <a:rPr lang="en-US" smtClean="0"/>
              <a:t>‹#›</a:t>
            </a:fld>
            <a:endParaRPr lang="en-US"/>
          </a:p>
        </p:txBody>
      </p:sp>
    </p:spTree>
    <p:extLst>
      <p:ext uri="{BB962C8B-B14F-4D97-AF65-F5344CB8AC3E}">
        <p14:creationId xmlns:p14="http://schemas.microsoft.com/office/powerpoint/2010/main" val="4089747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4/13/2022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67998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4/13/2022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00878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4/13/2022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42921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EED1C14C-A143-42F5-B247-D0E800131009}" type="datetimeFigureOut">
              <a:rPr lang="en-US" smtClean="0"/>
              <a:t>4/13/2022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934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1096445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4/13/2022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48705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1C14C-A143-42F5-B247-D0E800131009}" type="datetimeFigureOut">
              <a:rPr lang="en-US" smtClean="0"/>
              <a:t>4/13/2022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897364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1C14C-A143-42F5-B247-D0E800131009}" type="datetimeFigureOut">
              <a:rPr lang="en-US" smtClean="0"/>
              <a:t>4/13/2022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698243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1C14C-A143-42F5-B247-D0E800131009}" type="datetimeFigureOut">
              <a:rPr lang="en-US" smtClean="0"/>
              <a:t>4/13/2022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9870403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1C14C-A143-42F5-B247-D0E800131009}" type="datetimeFigureOut">
              <a:rPr lang="en-US" smtClean="0"/>
              <a:t>4/13/2022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749088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4/13/2022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631647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4/13/2022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21772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4/13/2022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1817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0240044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2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4/13/2022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05905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4/13/2022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9887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4/13/2022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61018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4/13/2022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05339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4/13/2022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39860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4/13/2022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19572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4/13/2022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88224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4/13/2022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1012715"/>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16" r:id="rId6"/>
    <p:sldLayoutId id="2147483712" r:id="rId7"/>
    <p:sldLayoutId id="2147483713" r:id="rId8"/>
    <p:sldLayoutId id="2147483714" r:id="rId9"/>
    <p:sldLayoutId id="2147483715" r:id="rId10"/>
    <p:sldLayoutId id="2147483717" r:id="rId11"/>
  </p:sldLayoutIdLst>
  <p:hf sldNum="0" hdr="0" ftr="0" dt="0"/>
  <p:txStyles>
    <p:titleStyle>
      <a:lvl1pPr algn="l" defTabSz="914400" rtl="0" eaLnBrk="1" latinLnBrk="0" hangingPunct="1">
        <a:lnSpc>
          <a:spcPct val="90000"/>
        </a:lnSpc>
        <a:spcBef>
          <a:spcPct val="0"/>
        </a:spcBef>
        <a:buNone/>
        <a:defRPr sz="55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2D6E202-B606-4609-B914-27C9371A1F6D}" type="datetime1">
              <a:rPr lang="en-US" smtClean="0"/>
              <a:t>4/13/2022</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A98EE3D-8CD1-4C3F-BD1C-C98C9596463C}" type="slidenum">
              <a:rPr lang="en-US" smtClean="0"/>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1237907"/>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hyperlink" Target="https://medium.com/saarthi-ai/how-to-escape-hype-and-unlock-the-true-value-of-data-science-b1a16f7332a2" TargetMode="External"/><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4/relationships/chartEx" Target="../charts/chartEx1.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hyperlink" Target="http://scherlund.blogspot.com/2015/10/mit-develops-data-science-machine-which.html"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8.xml"/><Relationship Id="rId5" Type="http://schemas.openxmlformats.org/officeDocument/2006/relationships/hyperlink" Target="https://public.tableau.com/views/FinalProjectgraphs2/HeadquartersindiffereentCities" TargetMode="External"/><Relationship Id="rId4" Type="http://schemas.openxmlformats.org/officeDocument/2006/relationships/hyperlink" Target="http://www.pngall.com/world-map-pn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hyperlink" Target="https://www.rawpixel.com/image/380326/business-analysis-chart-digital-tablet" TargetMode="External"/><Relationship Id="rId2" Type="http://schemas.openxmlformats.org/officeDocument/2006/relationships/image" Target="../media/image39.1"/><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hyperlink" Target="https://medium.com/the-spike/a-neural-data-science-how-and-why-d7e3969086f2" TargetMode="External"/><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kaggle.com/nikhilbhathi/data-scientist-salary-us-glassdoor?select=data_cleaned_2021.csv" TargetMode="Externa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hyperlink" Target="https://public.tableau.com/views/HighlightJobtitle2/Interactivemapofjobtitle" TargetMode="External"/><Relationship Id="rId2" Type="http://schemas.openxmlformats.org/officeDocument/2006/relationships/image" Target="../media/image1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3">
            <a:extLst>
              <a:ext uri="{FF2B5EF4-FFF2-40B4-BE49-F238E27FC236}">
                <a16:creationId xmlns:a16="http://schemas.microsoft.com/office/drawing/2014/main" id="{01E2FFE8-8535-437B-86E6-2F0C7FD7AB6F}"/>
              </a:ext>
            </a:extLst>
          </p:cNvPr>
          <p:cNvPicPr>
            <a:picLocks noChangeAspect="1"/>
          </p:cNvPicPr>
          <p:nvPr/>
        </p:nvPicPr>
        <p:blipFill rotWithShape="1">
          <a:blip r:embed="rId2">
            <a:alphaModFix amt="35000"/>
          </a:blip>
          <a:srcRect t="10437" b="12509"/>
          <a:stretch/>
        </p:blipFill>
        <p:spPr>
          <a:xfrm>
            <a:off x="-1372" y="10"/>
            <a:ext cx="12191980" cy="6857990"/>
          </a:xfrm>
          <a:prstGeom prst="rect">
            <a:avLst/>
          </a:prstGeom>
        </p:spPr>
      </p:pic>
      <p:sp>
        <p:nvSpPr>
          <p:cNvPr id="2" name="Title 1">
            <a:extLst>
              <a:ext uri="{FF2B5EF4-FFF2-40B4-BE49-F238E27FC236}">
                <a16:creationId xmlns:a16="http://schemas.microsoft.com/office/drawing/2014/main" id="{DE24EAFA-91EB-44C6-98F4-6BA44B4C8E04}"/>
              </a:ext>
            </a:extLst>
          </p:cNvPr>
          <p:cNvSpPr>
            <a:spLocks noGrp="1"/>
          </p:cNvSpPr>
          <p:nvPr>
            <p:ph type="ctrTitle"/>
          </p:nvPr>
        </p:nvSpPr>
        <p:spPr>
          <a:xfrm>
            <a:off x="132080" y="765566"/>
            <a:ext cx="11724640" cy="1953759"/>
          </a:xfrm>
        </p:spPr>
        <p:txBody>
          <a:bodyPr>
            <a:normAutofit/>
          </a:bodyPr>
          <a:lstStyle/>
          <a:p>
            <a:pPr algn="ctr"/>
            <a:r>
              <a:rPr lang="en-US" sz="6500" dirty="0">
                <a:solidFill>
                  <a:schemeClr val="bg2">
                    <a:lumMod val="60000"/>
                    <a:lumOff val="40000"/>
                  </a:schemeClr>
                </a:solidFill>
                <a:latin typeface="Tahoma" panose="020B0604030504040204" pitchFamily="34" charset="0"/>
                <a:ea typeface="Tahoma" panose="020B0604030504040204" pitchFamily="34" charset="0"/>
                <a:cs typeface="Tahoma" panose="020B0604030504040204" pitchFamily="34" charset="0"/>
              </a:rPr>
              <a:t>Now That You Are a Data Scientist, What Next?</a:t>
            </a:r>
          </a:p>
        </p:txBody>
      </p:sp>
      <p:sp>
        <p:nvSpPr>
          <p:cNvPr id="3" name="Subtitle 2">
            <a:extLst>
              <a:ext uri="{FF2B5EF4-FFF2-40B4-BE49-F238E27FC236}">
                <a16:creationId xmlns:a16="http://schemas.microsoft.com/office/drawing/2014/main" id="{86B4DB93-9C6E-4695-98F9-EAF656C36145}"/>
              </a:ext>
            </a:extLst>
          </p:cNvPr>
          <p:cNvSpPr>
            <a:spLocks noGrp="1"/>
          </p:cNvSpPr>
          <p:nvPr>
            <p:ph type="subTitle" idx="1"/>
          </p:nvPr>
        </p:nvSpPr>
        <p:spPr>
          <a:xfrm>
            <a:off x="1100050" y="3931920"/>
            <a:ext cx="10116589" cy="1297432"/>
          </a:xfrm>
        </p:spPr>
        <p:txBody>
          <a:bodyPr>
            <a:normAutofit/>
          </a:bodyPr>
          <a:lstStyle/>
          <a:p>
            <a:pPr algn="ctr"/>
            <a:r>
              <a:rPr lang="en-US" b="1" dirty="0">
                <a:solidFill>
                  <a:srgbClr val="FFFFFF"/>
                </a:solidFill>
              </a:rPr>
              <a:t>&lt;L&gt;&lt;A&gt;&lt;J&gt;</a:t>
            </a:r>
          </a:p>
          <a:p>
            <a:pPr algn="ctr"/>
            <a:r>
              <a:rPr lang="en-US" dirty="0">
                <a:solidFill>
                  <a:srgbClr val="FFFFFF"/>
                </a:solidFill>
              </a:rPr>
              <a:t>(Lien Lai, Abi Akinlotan, Jennifer Carden)</a:t>
            </a:r>
          </a:p>
        </p:txBody>
      </p:sp>
      <p:cxnSp>
        <p:nvCxnSpPr>
          <p:cNvPr id="75" name="Straight Connector 74">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7"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id="{069C65B4-FE07-4D04-899A-05949C173892}"/>
              </a:ext>
            </a:extLst>
          </p:cNvPr>
          <p:cNvSpPr txBox="1">
            <a:spLocks/>
          </p:cNvSpPr>
          <p:nvPr/>
        </p:nvSpPr>
        <p:spPr>
          <a:xfrm>
            <a:off x="1207658" y="2807405"/>
            <a:ext cx="9784080" cy="97687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pPr algn="ctr"/>
            <a:r>
              <a:rPr lang="en-US" sz="2000" i="1" dirty="0">
                <a:solidFill>
                  <a:srgbClr val="FFFFFF"/>
                </a:solidFill>
                <a:latin typeface="Calibri Light" panose="020F0302020204030204" pitchFamily="34" charset="0"/>
                <a:ea typeface="Tahoma" panose="020B0604030504040204" pitchFamily="34" charset="0"/>
                <a:cs typeface="Calibri Light" panose="020F0302020204030204" pitchFamily="34" charset="0"/>
              </a:rPr>
              <a:t>An Analytical Summary for the job of a Data Scientist/Analyst by average salary, job title, skills required, and industry/sector . </a:t>
            </a:r>
          </a:p>
          <a:p>
            <a:pPr algn="ctr"/>
            <a:r>
              <a:rPr lang="en-US" sz="2000" i="1" dirty="0">
                <a:solidFill>
                  <a:schemeClr val="accent1">
                    <a:lumMod val="75000"/>
                  </a:schemeClr>
                </a:solidFill>
                <a:latin typeface="Calibri Light" panose="020F0302020204030204" pitchFamily="34" charset="0"/>
                <a:ea typeface="Tahoma" panose="020B0604030504040204" pitchFamily="34" charset="0"/>
                <a:cs typeface="Calibri Light" panose="020F0302020204030204" pitchFamily="34" charset="0"/>
              </a:rPr>
              <a:t>An Industry report compiled by:</a:t>
            </a:r>
          </a:p>
        </p:txBody>
      </p:sp>
      <p:grpSp>
        <p:nvGrpSpPr>
          <p:cNvPr id="11" name="Group 10">
            <a:extLst>
              <a:ext uri="{FF2B5EF4-FFF2-40B4-BE49-F238E27FC236}">
                <a16:creationId xmlns:a16="http://schemas.microsoft.com/office/drawing/2014/main" id="{78B974AD-D19A-4970-B002-71921F115B68}"/>
              </a:ext>
            </a:extLst>
          </p:cNvPr>
          <p:cNvGrpSpPr/>
          <p:nvPr/>
        </p:nvGrpSpPr>
        <p:grpSpPr>
          <a:xfrm>
            <a:off x="1005841" y="5365740"/>
            <a:ext cx="10728960" cy="1501487"/>
            <a:chOff x="883130" y="5531221"/>
            <a:chExt cx="11050630" cy="1336939"/>
          </a:xfrm>
        </p:grpSpPr>
        <p:pic>
          <p:nvPicPr>
            <p:cNvPr id="5" name="Picture 4" descr="Graphical user interface, text, application&#10;&#10;Description automatically generated">
              <a:extLst>
                <a:ext uri="{FF2B5EF4-FFF2-40B4-BE49-F238E27FC236}">
                  <a16:creationId xmlns:a16="http://schemas.microsoft.com/office/drawing/2014/main" id="{14547621-5FED-497F-B922-72817AF58D20}"/>
                </a:ext>
              </a:extLst>
            </p:cNvPr>
            <p:cNvPicPr>
              <a:picLocks noChangeAspect="1"/>
            </p:cNvPicPr>
            <p:nvPr/>
          </p:nvPicPr>
          <p:blipFill rotWithShape="1">
            <a:blip r:embed="rId3">
              <a:extLst>
                <a:ext uri="{28A0092B-C50C-407E-A947-70E740481C1C}">
                  <a14:useLocalDpi xmlns:a14="http://schemas.microsoft.com/office/drawing/2010/main" val="0"/>
                </a:ext>
              </a:extLst>
            </a:blip>
            <a:srcRect l="2262" t="7150" r="2053" b="9517"/>
            <a:stretch/>
          </p:blipFill>
          <p:spPr>
            <a:xfrm>
              <a:off x="883130" y="5537200"/>
              <a:ext cx="5588000" cy="1310639"/>
            </a:xfrm>
            <a:prstGeom prst="rect">
              <a:avLst/>
            </a:prstGeom>
          </p:spPr>
        </p:pic>
        <p:pic>
          <p:nvPicPr>
            <p:cNvPr id="7" name="Picture 6" descr="Logo, company name&#10;&#10;Description automatically generated">
              <a:extLst>
                <a:ext uri="{FF2B5EF4-FFF2-40B4-BE49-F238E27FC236}">
                  <a16:creationId xmlns:a16="http://schemas.microsoft.com/office/drawing/2014/main" id="{D3BED930-803D-4326-BF62-8248D1D5F79C}"/>
                </a:ext>
              </a:extLst>
            </p:cNvPr>
            <p:cNvPicPr>
              <a:picLocks noChangeAspect="1"/>
            </p:cNvPicPr>
            <p:nvPr/>
          </p:nvPicPr>
          <p:blipFill rotWithShape="1">
            <a:blip r:embed="rId4">
              <a:extLst>
                <a:ext uri="{28A0092B-C50C-407E-A947-70E740481C1C}">
                  <a14:useLocalDpi xmlns:a14="http://schemas.microsoft.com/office/drawing/2010/main" val="0"/>
                </a:ext>
              </a:extLst>
            </a:blip>
            <a:srcRect l="2267" t="7080" r="-2267" b="22800"/>
            <a:stretch/>
          </p:blipFill>
          <p:spPr>
            <a:xfrm>
              <a:off x="6492240" y="5532360"/>
              <a:ext cx="1990163" cy="1335800"/>
            </a:xfrm>
            <a:prstGeom prst="rect">
              <a:avLst/>
            </a:prstGeom>
          </p:spPr>
        </p:pic>
        <p:pic>
          <p:nvPicPr>
            <p:cNvPr id="10" name="Picture 9" descr="A picture containing text, clipart&#10;&#10;Description automatically generated">
              <a:extLst>
                <a:ext uri="{FF2B5EF4-FFF2-40B4-BE49-F238E27FC236}">
                  <a16:creationId xmlns:a16="http://schemas.microsoft.com/office/drawing/2014/main" id="{A8A80F04-367A-45F7-BD2B-D1CC2B3E411F}"/>
                </a:ext>
              </a:extLst>
            </p:cNvPr>
            <p:cNvPicPr>
              <a:picLocks noChangeAspect="1"/>
            </p:cNvPicPr>
            <p:nvPr/>
          </p:nvPicPr>
          <p:blipFill rotWithShape="1">
            <a:blip r:embed="rId5">
              <a:extLst>
                <a:ext uri="{28A0092B-C50C-407E-A947-70E740481C1C}">
                  <a14:useLocalDpi xmlns:a14="http://schemas.microsoft.com/office/drawing/2010/main" val="0"/>
                </a:ext>
              </a:extLst>
            </a:blip>
            <a:srcRect t="7126" b="11791"/>
            <a:stretch/>
          </p:blipFill>
          <p:spPr>
            <a:xfrm>
              <a:off x="8466437" y="5531221"/>
              <a:ext cx="3467323" cy="1335337"/>
            </a:xfrm>
            <a:prstGeom prst="rect">
              <a:avLst/>
            </a:prstGeom>
          </p:spPr>
        </p:pic>
      </p:grpSp>
    </p:spTree>
    <p:extLst>
      <p:ext uri="{BB962C8B-B14F-4D97-AF65-F5344CB8AC3E}">
        <p14:creationId xmlns:p14="http://schemas.microsoft.com/office/powerpoint/2010/main" val="3690988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5000">
              <a:schemeClr val="tx1"/>
            </a:gs>
            <a:gs pos="61000">
              <a:srgbClr val="FFCC00"/>
            </a:gs>
            <a:gs pos="93000">
              <a:schemeClr val="accent2"/>
            </a:gs>
          </a:gsLst>
          <a:lin ang="5400000" scaled="1"/>
        </a:gradFill>
        <a:effectLst/>
      </p:bgPr>
    </p:bg>
    <p:spTree>
      <p:nvGrpSpPr>
        <p:cNvPr id="1" name=""/>
        <p:cNvGrpSpPr/>
        <p:nvPr/>
      </p:nvGrpSpPr>
      <p:grpSpPr>
        <a:xfrm>
          <a:off x="0" y="0"/>
          <a:ext cx="0" cy="0"/>
          <a:chOff x="0" y="0"/>
          <a:chExt cx="0" cy="0"/>
        </a:xfrm>
      </p:grpSpPr>
      <p:pic>
        <p:nvPicPr>
          <p:cNvPr id="4" name="Picture 3" descr="Chart, treemap chart&#10;&#10;Description automatically generated">
            <a:extLst>
              <a:ext uri="{FF2B5EF4-FFF2-40B4-BE49-F238E27FC236}">
                <a16:creationId xmlns:a16="http://schemas.microsoft.com/office/drawing/2014/main" id="{B1FD89D6-58C0-407C-9079-B8BB9E2947B9}"/>
              </a:ext>
            </a:extLst>
          </p:cNvPr>
          <p:cNvPicPr>
            <a:picLocks noChangeAspect="1"/>
          </p:cNvPicPr>
          <p:nvPr/>
        </p:nvPicPr>
        <p:blipFill rotWithShape="1">
          <a:blip r:embed="rId2">
            <a:extLst>
              <a:ext uri="{28A0092B-C50C-407E-A947-70E740481C1C}">
                <a14:useLocalDpi xmlns:a14="http://schemas.microsoft.com/office/drawing/2010/main" val="0"/>
              </a:ext>
            </a:extLst>
          </a:blip>
          <a:srcRect t="20172" b="16610"/>
          <a:stretch/>
        </p:blipFill>
        <p:spPr>
          <a:xfrm>
            <a:off x="7865706" y="602805"/>
            <a:ext cx="4326295" cy="2648397"/>
          </a:xfrm>
          <a:prstGeom prst="rect">
            <a:avLst/>
          </a:prstGeom>
        </p:spPr>
      </p:pic>
      <p:pic>
        <p:nvPicPr>
          <p:cNvPr id="2" name="slide2" descr="avg sal of type by sect">
            <a:extLst>
              <a:ext uri="{FF2B5EF4-FFF2-40B4-BE49-F238E27FC236}">
                <a16:creationId xmlns:a16="http://schemas.microsoft.com/office/drawing/2014/main" id="{A6483966-E8A4-43CA-A869-2171436327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7765588" cy="4581331"/>
          </a:xfrm>
          <a:prstGeom prst="rect">
            <a:avLst/>
          </a:prstGeom>
        </p:spPr>
      </p:pic>
      <p:pic>
        <p:nvPicPr>
          <p:cNvPr id="6" name="slide2" descr="Sectors">
            <a:extLst>
              <a:ext uri="{FF2B5EF4-FFF2-40B4-BE49-F238E27FC236}">
                <a16:creationId xmlns:a16="http://schemas.microsoft.com/office/drawing/2014/main" id="{4AD4CDB7-38BB-4077-ADBD-5B144DAF78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8898" y="3075875"/>
            <a:ext cx="8413101" cy="3707480"/>
          </a:xfrm>
          <a:prstGeom prst="rect">
            <a:avLst/>
          </a:prstGeom>
        </p:spPr>
      </p:pic>
      <p:sp>
        <p:nvSpPr>
          <p:cNvPr id="7" name="TextBox 6">
            <a:extLst>
              <a:ext uri="{FF2B5EF4-FFF2-40B4-BE49-F238E27FC236}">
                <a16:creationId xmlns:a16="http://schemas.microsoft.com/office/drawing/2014/main" id="{7D38E784-F2E2-4C5C-B9AD-CAE275A6C56D}"/>
              </a:ext>
            </a:extLst>
          </p:cNvPr>
          <p:cNvSpPr txBox="1"/>
          <p:nvPr/>
        </p:nvSpPr>
        <p:spPr>
          <a:xfrm>
            <a:off x="7654876" y="244540"/>
            <a:ext cx="4537123" cy="400110"/>
          </a:xfrm>
          <a:prstGeom prst="rect">
            <a:avLst/>
          </a:prstGeom>
          <a:noFill/>
        </p:spPr>
        <p:txBody>
          <a:bodyPr wrap="square" rtlCol="0">
            <a:spAutoFit/>
          </a:bodyPr>
          <a:lstStyle/>
          <a:p>
            <a:pPr algn="ctr"/>
            <a:r>
              <a:rPr lang="en-US" sz="2000" dirty="0">
                <a:solidFill>
                  <a:schemeClr val="bg1"/>
                </a:solidFill>
                <a:latin typeface="Arial Nova Cond" panose="020B0506020202020204" pitchFamily="34" charset="0"/>
              </a:rPr>
              <a:t>Which type of Company  pays the most?</a:t>
            </a:r>
          </a:p>
        </p:txBody>
      </p:sp>
      <p:sp>
        <p:nvSpPr>
          <p:cNvPr id="8" name="TextBox 7">
            <a:extLst>
              <a:ext uri="{FF2B5EF4-FFF2-40B4-BE49-F238E27FC236}">
                <a16:creationId xmlns:a16="http://schemas.microsoft.com/office/drawing/2014/main" id="{1C36E3E2-C303-43A5-83F1-E3745F50BE78}"/>
              </a:ext>
            </a:extLst>
          </p:cNvPr>
          <p:cNvSpPr txBox="1"/>
          <p:nvPr/>
        </p:nvSpPr>
        <p:spPr>
          <a:xfrm>
            <a:off x="0" y="5206482"/>
            <a:ext cx="3778898" cy="369332"/>
          </a:xfrm>
          <a:prstGeom prst="rect">
            <a:avLst/>
          </a:prstGeom>
          <a:noFill/>
        </p:spPr>
        <p:txBody>
          <a:bodyPr wrap="square" rtlCol="0">
            <a:spAutoFit/>
          </a:bodyPr>
          <a:lstStyle/>
          <a:p>
            <a:r>
              <a:rPr lang="en-US" dirty="0">
                <a:latin typeface="Arial Nova Cond" panose="020B0506020202020204" pitchFamily="34" charset="0"/>
              </a:rPr>
              <a:t>Where are the top three types located?</a:t>
            </a:r>
          </a:p>
        </p:txBody>
      </p:sp>
    </p:spTree>
    <p:extLst>
      <p:ext uri="{BB962C8B-B14F-4D97-AF65-F5344CB8AC3E}">
        <p14:creationId xmlns:p14="http://schemas.microsoft.com/office/powerpoint/2010/main" val="259974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mph" presetSubtype="0" fill="hold" grpId="0" nodeType="clickEffect">
                                  <p:stCondLst>
                                    <p:cond delay="0"/>
                                  </p:stCondLst>
                                  <p:iterate type="lt">
                                    <p:tmPct val="4000"/>
                                  </p:iterate>
                                  <p:childTnLst>
                                    <p:set>
                                      <p:cBhvr override="childStyle">
                                        <p:cTn id="11" dur="500" fill="hold"/>
                                        <p:tgtEl>
                                          <p:spTgt spid="7"/>
                                        </p:tgtEl>
                                        <p:attrNameLst>
                                          <p:attrName>style.textDecorationUnderline</p:attrName>
                                        </p:attrNameLst>
                                      </p:cBhvr>
                                      <p:to>
                                        <p:strVal val="true"/>
                                      </p:to>
                                    </p:set>
                                  </p:childTnLst>
                                </p:cTn>
                              </p:par>
                            </p:childTnLst>
                          </p:cTn>
                        </p:par>
                      </p:childTnLst>
                    </p:cTn>
                  </p:par>
                  <p:par>
                    <p:cTn id="12" fill="hold">
                      <p:stCondLst>
                        <p:cond delay="indefinite"/>
                      </p:stCondLst>
                      <p:childTnLst>
                        <p:par>
                          <p:cTn id="13" fill="hold">
                            <p:stCondLst>
                              <p:cond delay="0"/>
                            </p:stCondLst>
                            <p:childTnLst>
                              <p:par>
                                <p:cTn id="14" presetID="18" presetClass="emph" presetSubtype="0" fill="hold" grpId="0" nodeType="clickEffect">
                                  <p:stCondLst>
                                    <p:cond delay="0"/>
                                  </p:stCondLst>
                                  <p:iterate type="lt">
                                    <p:tmPct val="4000"/>
                                  </p:iterate>
                                  <p:childTnLst>
                                    <p:set>
                                      <p:cBhvr override="childStyle">
                                        <p:cTn id="15" dur="500" fill="hold"/>
                                        <p:tgtEl>
                                          <p:spTgt spid="8"/>
                                        </p:tgtEl>
                                        <p:attrNameLst>
                                          <p:attrName>style.textDecorationUnderline</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circle(in)">
                                      <p:cBhvr>
                                        <p:cTn id="2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B142F4E0-9829-4911-911A-8AB24F32F696}"/>
              </a:ext>
            </a:extLst>
          </p:cNvPr>
          <p:cNvGraphicFramePr>
            <a:graphicFrameLocks/>
          </p:cNvGraphicFramePr>
          <p:nvPr>
            <p:extLst>
              <p:ext uri="{D42A27DB-BD31-4B8C-83A1-F6EECF244321}">
                <p14:modId xmlns:p14="http://schemas.microsoft.com/office/powerpoint/2010/main" val="802268761"/>
              </p:ext>
            </p:extLst>
          </p:nvPr>
        </p:nvGraphicFramePr>
        <p:xfrm>
          <a:off x="85725" y="-1"/>
          <a:ext cx="10289915" cy="68580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60976293"/>
      </p:ext>
    </p:extLst>
  </p:cSld>
  <p:clrMapOvr>
    <a:masterClrMapping/>
  </p:clrMapOvr>
  <p:transition spd="slow">
    <p:wheel spokes="1"/>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extLst>
              <a:ext uri="{837473B0-CC2E-450A-ABE3-18F120FF3D39}">
                <a1611:picAttrSrcUrl xmlns:a1611="http://schemas.microsoft.com/office/drawing/2016/11/main" r:id="rId3"/>
              </a:ext>
            </a:extLst>
          </a:blip>
          <a:srcRect/>
          <a:stretch>
            <a:fillRect t="-6000" b="-6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F5C224-298C-4E7A-A41F-BA6A1057BC60}"/>
              </a:ext>
            </a:extLst>
          </p:cNvPr>
          <p:cNvSpPr txBox="1"/>
          <p:nvPr/>
        </p:nvSpPr>
        <p:spPr>
          <a:xfrm>
            <a:off x="277586" y="548704"/>
            <a:ext cx="11636828" cy="5632311"/>
          </a:xfrm>
          <a:prstGeom prst="rect">
            <a:avLst/>
          </a:prstGeom>
          <a:noFill/>
        </p:spPr>
        <p:txBody>
          <a:bodyPr wrap="square">
            <a:spAutoFit/>
          </a:bodyPr>
          <a:lstStyle/>
          <a:p>
            <a:pPr algn="l"/>
            <a:r>
              <a:rPr lang="en-US" sz="2000" b="1" i="0" dirty="0">
                <a:solidFill>
                  <a:srgbClr val="000000"/>
                </a:solidFill>
                <a:effectLst/>
              </a:rPr>
              <a:t>The top five (5) companies with the most job openings:</a:t>
            </a:r>
          </a:p>
          <a:p>
            <a:pPr algn="l">
              <a:buFont typeface="+mj-lt"/>
              <a:buAutoNum type="arabicPeriod"/>
            </a:pPr>
            <a:r>
              <a:rPr lang="en-US" sz="2000" b="0" i="0" dirty="0">
                <a:solidFill>
                  <a:srgbClr val="000000"/>
                </a:solidFill>
                <a:effectLst/>
              </a:rPr>
              <a:t> MassMutual is an insurance company in Spring Field, Massachusetts that also provides retirement, college and home budgeting plans.</a:t>
            </a:r>
          </a:p>
          <a:p>
            <a:pPr algn="l">
              <a:buFont typeface="+mj-lt"/>
              <a:buAutoNum type="arabicPeriod"/>
            </a:pPr>
            <a:r>
              <a:rPr lang="en-US" sz="2000" b="0" i="0" dirty="0">
                <a:solidFill>
                  <a:srgbClr val="000000"/>
                </a:solidFill>
                <a:effectLst/>
              </a:rPr>
              <a:t> Reynolds American is a Research Tobacco company in Winston-Salem, NC. They are a subsidy company to the British American Tobacco PLC and parent owners of Newport, Camel, </a:t>
            </a:r>
            <a:r>
              <a:rPr lang="en-US" sz="2000" dirty="0">
                <a:solidFill>
                  <a:srgbClr val="000000"/>
                </a:solidFill>
              </a:rPr>
              <a:t>Snus</a:t>
            </a:r>
            <a:r>
              <a:rPr lang="en-US" sz="2000" b="0" i="0" dirty="0">
                <a:solidFill>
                  <a:srgbClr val="000000"/>
                </a:solidFill>
                <a:effectLst/>
              </a:rPr>
              <a:t> etc.</a:t>
            </a:r>
          </a:p>
          <a:p>
            <a:pPr algn="l">
              <a:buFont typeface="+mj-lt"/>
              <a:buAutoNum type="arabicPeriod"/>
            </a:pPr>
            <a:r>
              <a:rPr lang="en-US" sz="2000" b="0" i="0" dirty="0">
                <a:solidFill>
                  <a:srgbClr val="000000"/>
                </a:solidFill>
                <a:effectLst/>
              </a:rPr>
              <a:t> Takeda Pharmaceuticals is a Japanese company that has world-wide offices in US, Europe, and Canada. The US company is located in Lexington, MA where they research on oncology, rare diseases, neuroscience, gastroenterology, plasma-derived therapies and vaccines.</a:t>
            </a:r>
          </a:p>
          <a:p>
            <a:pPr algn="l">
              <a:buFont typeface="+mj-lt"/>
              <a:buAutoNum type="arabicPeriod"/>
            </a:pPr>
            <a:r>
              <a:rPr lang="en-US" sz="2000" b="0" i="0" dirty="0">
                <a:solidFill>
                  <a:srgbClr val="000000"/>
                </a:solidFill>
                <a:effectLst/>
              </a:rPr>
              <a:t> Software Engineering Institute is a research and development center sponsored by the US Dept. of Defense in Pittsburg, PA. SEI has delivered innovative methods, tools, algorithms, and frameworks to meet current software and cybersecurity needs and provide a foundation for combating future ones.</a:t>
            </a:r>
          </a:p>
          <a:p>
            <a:pPr algn="l">
              <a:buFont typeface="+mj-lt"/>
              <a:buAutoNum type="arabicPeriod"/>
            </a:pPr>
            <a:r>
              <a:rPr lang="en-US" sz="2000" b="0" i="0" dirty="0">
                <a:solidFill>
                  <a:srgbClr val="000000"/>
                </a:solidFill>
                <a:effectLst/>
              </a:rPr>
              <a:t> PNNL is a research facility in Washington State. PNNL’s core capabilities are organized into five areas:</a:t>
            </a:r>
          </a:p>
          <a:p>
            <a:pPr algn="l">
              <a:buFont typeface="Arial" panose="020B0604020202020204" pitchFamily="34" charset="0"/>
              <a:buChar char="•"/>
            </a:pPr>
            <a:r>
              <a:rPr lang="en-US" sz="2000" b="0" i="0" dirty="0">
                <a:solidFill>
                  <a:srgbClr val="000000"/>
                </a:solidFill>
                <a:effectLst/>
              </a:rPr>
              <a:t> Chemical and Materials Sciences</a:t>
            </a:r>
          </a:p>
          <a:p>
            <a:pPr algn="l">
              <a:buFont typeface="Arial" panose="020B0604020202020204" pitchFamily="34" charset="0"/>
              <a:buChar char="•"/>
            </a:pPr>
            <a:r>
              <a:rPr lang="en-US" sz="2000" b="0" i="0" dirty="0">
                <a:solidFill>
                  <a:srgbClr val="000000"/>
                </a:solidFill>
                <a:effectLst/>
              </a:rPr>
              <a:t> Computational and Mathematical Sciences</a:t>
            </a:r>
          </a:p>
          <a:p>
            <a:pPr algn="l">
              <a:buFont typeface="Arial" panose="020B0604020202020204" pitchFamily="34" charset="0"/>
              <a:buChar char="•"/>
            </a:pPr>
            <a:r>
              <a:rPr lang="en-US" sz="2000" b="0" i="0" dirty="0">
                <a:solidFill>
                  <a:srgbClr val="000000"/>
                </a:solidFill>
                <a:effectLst/>
              </a:rPr>
              <a:t> Earth and Biological Sciences</a:t>
            </a:r>
          </a:p>
          <a:p>
            <a:pPr algn="l">
              <a:buFont typeface="Arial" panose="020B0604020202020204" pitchFamily="34" charset="0"/>
              <a:buChar char="•"/>
            </a:pPr>
            <a:r>
              <a:rPr lang="en-US" sz="2000" b="0" i="0" dirty="0">
                <a:solidFill>
                  <a:srgbClr val="000000"/>
                </a:solidFill>
                <a:effectLst/>
              </a:rPr>
              <a:t> Engineering, and </a:t>
            </a:r>
          </a:p>
          <a:p>
            <a:pPr algn="l">
              <a:buFont typeface="Arial" panose="020B0604020202020204" pitchFamily="34" charset="0"/>
              <a:buChar char="•"/>
            </a:pPr>
            <a:r>
              <a:rPr lang="en-US" sz="2000" b="0" i="0" dirty="0">
                <a:solidFill>
                  <a:srgbClr val="000000"/>
                </a:solidFill>
                <a:effectLst/>
              </a:rPr>
              <a:t>User Facilities and Advanced Instrumentation.</a:t>
            </a:r>
          </a:p>
          <a:p>
            <a:endParaRPr lang="en-US" sz="2000" dirty="0"/>
          </a:p>
        </p:txBody>
      </p:sp>
    </p:spTree>
    <p:extLst>
      <p:ext uri="{BB962C8B-B14F-4D97-AF65-F5344CB8AC3E}">
        <p14:creationId xmlns:p14="http://schemas.microsoft.com/office/powerpoint/2010/main" val="37939471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8" name="Chart 7">
                <a:extLst>
                  <a:ext uri="{FF2B5EF4-FFF2-40B4-BE49-F238E27FC236}">
                    <a16:creationId xmlns:a16="http://schemas.microsoft.com/office/drawing/2014/main" id="{32B1752D-EC12-4AD8-A2EB-CDEAF33405C3}"/>
                  </a:ext>
                </a:extLst>
              </p:cNvPr>
              <p:cNvGraphicFramePr/>
              <p:nvPr>
                <p:extLst>
                  <p:ext uri="{D42A27DB-BD31-4B8C-83A1-F6EECF244321}">
                    <p14:modId xmlns:p14="http://schemas.microsoft.com/office/powerpoint/2010/main" val="4098008878"/>
                  </p:ext>
                </p:extLst>
              </p:nvPr>
            </p:nvGraphicFramePr>
            <p:xfrm>
              <a:off x="139959" y="130629"/>
              <a:ext cx="11821886" cy="6727371"/>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8" name="Chart 7">
                <a:extLst>
                  <a:ext uri="{FF2B5EF4-FFF2-40B4-BE49-F238E27FC236}">
                    <a16:creationId xmlns:a16="http://schemas.microsoft.com/office/drawing/2014/main" id="{32B1752D-EC12-4AD8-A2EB-CDEAF33405C3}"/>
                  </a:ext>
                </a:extLst>
              </p:cNvPr>
              <p:cNvPicPr>
                <a:picLocks noGrp="1" noRot="1" noChangeAspect="1" noMove="1" noResize="1" noEditPoints="1" noAdjustHandles="1" noChangeArrowheads="1" noChangeShapeType="1"/>
              </p:cNvPicPr>
              <p:nvPr/>
            </p:nvPicPr>
            <p:blipFill>
              <a:blip r:embed="rId3"/>
              <a:stretch>
                <a:fillRect/>
              </a:stretch>
            </p:blipFill>
            <p:spPr>
              <a:xfrm>
                <a:off x="139959" y="130629"/>
                <a:ext cx="11821886" cy="6727371"/>
              </a:xfrm>
              <a:prstGeom prst="rect">
                <a:avLst/>
              </a:prstGeom>
            </p:spPr>
          </p:pic>
        </mc:Fallback>
      </mc:AlternateContent>
    </p:spTree>
    <p:extLst>
      <p:ext uri="{BB962C8B-B14F-4D97-AF65-F5344CB8AC3E}">
        <p14:creationId xmlns:p14="http://schemas.microsoft.com/office/powerpoint/2010/main" val="561548477"/>
      </p:ext>
    </p:extLst>
  </p:cSld>
  <p:clrMapOvr>
    <a:masterClrMapping/>
  </p:clrMapOvr>
  <mc:AlternateContent xmlns:mc="http://schemas.openxmlformats.org/markup-compatibility/2006" xmlns:p14="http://schemas.microsoft.com/office/powerpoint/2010/main">
    <mc:Choice Requires="p14">
      <p:transition spd="slow" p14:dur="1600" advClick="0">
        <p:blinds dir="vert"/>
      </p:transition>
    </mc:Choice>
    <mc:Fallback xmlns="">
      <p:transition spd="slow" advClick="0">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C61657BD-3333-446A-A16A-CBDC77C8E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9">
            <a:extLst>
              <a:ext uri="{FF2B5EF4-FFF2-40B4-BE49-F238E27FC236}">
                <a16:creationId xmlns:a16="http://schemas.microsoft.com/office/drawing/2014/main" id="{52CAFF06-4D3A-42A5-8614-B1FA47EA0F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6" cy="557106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scatter chart&#10;&#10;Description automatically generated">
            <a:extLst>
              <a:ext uri="{FF2B5EF4-FFF2-40B4-BE49-F238E27FC236}">
                <a16:creationId xmlns:a16="http://schemas.microsoft.com/office/drawing/2014/main" id="{6CDA040B-1640-40C1-9F6E-E443CAF614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6" y="643465"/>
            <a:ext cx="8920411" cy="5506164"/>
          </a:xfrm>
          <a:prstGeom prst="rect">
            <a:avLst/>
          </a:prstGeom>
          <a:noFill/>
        </p:spPr>
      </p:pic>
      <p:sp>
        <p:nvSpPr>
          <p:cNvPr id="8" name="TextBox 7">
            <a:extLst>
              <a:ext uri="{FF2B5EF4-FFF2-40B4-BE49-F238E27FC236}">
                <a16:creationId xmlns:a16="http://schemas.microsoft.com/office/drawing/2014/main" id="{ACF1E7B5-C0DA-4E47-91BC-29433A5E6220}"/>
              </a:ext>
            </a:extLst>
          </p:cNvPr>
          <p:cNvSpPr txBox="1"/>
          <p:nvPr/>
        </p:nvSpPr>
        <p:spPr>
          <a:xfrm>
            <a:off x="4254758" y="6109512"/>
            <a:ext cx="6727372" cy="523220"/>
          </a:xfrm>
          <a:prstGeom prst="rect">
            <a:avLst/>
          </a:prstGeom>
          <a:noFill/>
        </p:spPr>
        <p:txBody>
          <a:bodyPr wrap="square" rtlCol="0">
            <a:spAutoFit/>
          </a:bodyPr>
          <a:lstStyle/>
          <a:p>
            <a:r>
              <a:rPr lang="en-US" sz="2800" i="1" dirty="0">
                <a:solidFill>
                  <a:srgbClr val="FF0000"/>
                </a:solidFill>
                <a:latin typeface="Arial Nova Light" panose="020B0304020202020204" pitchFamily="34" charset="0"/>
              </a:rPr>
              <a:t>Assumptions for Linearity not met</a:t>
            </a:r>
          </a:p>
        </p:txBody>
      </p:sp>
    </p:spTree>
    <p:extLst>
      <p:ext uri="{BB962C8B-B14F-4D97-AF65-F5344CB8AC3E}">
        <p14:creationId xmlns:p14="http://schemas.microsoft.com/office/powerpoint/2010/main" val="217732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with low confidence">
            <a:extLst>
              <a:ext uri="{FF2B5EF4-FFF2-40B4-BE49-F238E27FC236}">
                <a16:creationId xmlns:a16="http://schemas.microsoft.com/office/drawing/2014/main" id="{9BABFF8B-B27F-4F28-9503-BB8E02AFE7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853" y="67808"/>
            <a:ext cx="11185817" cy="6442466"/>
          </a:xfrm>
          <a:prstGeom prst="rect">
            <a:avLst/>
          </a:prstGeom>
        </p:spPr>
      </p:pic>
      <p:sp>
        <p:nvSpPr>
          <p:cNvPr id="4" name="Rectangle 3">
            <a:extLst>
              <a:ext uri="{FF2B5EF4-FFF2-40B4-BE49-F238E27FC236}">
                <a16:creationId xmlns:a16="http://schemas.microsoft.com/office/drawing/2014/main" id="{0A61A8D6-903D-41C2-B17C-5A8D44A8A92B}"/>
              </a:ext>
            </a:extLst>
          </p:cNvPr>
          <p:cNvSpPr/>
          <p:nvPr/>
        </p:nvSpPr>
        <p:spPr>
          <a:xfrm>
            <a:off x="225686" y="3062897"/>
            <a:ext cx="11585336" cy="923330"/>
          </a:xfrm>
          <a:prstGeom prst="rect">
            <a:avLst/>
          </a:prstGeom>
          <a:noFill/>
        </p:spPr>
        <p:txBody>
          <a:bodyPr wrap="squar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Nova" panose="020B0504020202020204" pitchFamily="34" charset="0"/>
              </a:rPr>
              <a:t>Was the interpretation true??</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375787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4" presetClass="entr" presetSubtype="1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Sheet 1">
            <a:extLst>
              <a:ext uri="{FF2B5EF4-FFF2-40B4-BE49-F238E27FC236}">
                <a16:creationId xmlns:a16="http://schemas.microsoft.com/office/drawing/2014/main" id="{3BAD66AA-8CF4-4199-832E-D68B13FB5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329"/>
            <a:ext cx="9401175" cy="5414972"/>
          </a:xfrm>
          <a:prstGeom prst="rect">
            <a:avLst/>
          </a:prstGeom>
        </p:spPr>
      </p:pic>
      <p:pic>
        <p:nvPicPr>
          <p:cNvPr id="1026" name="Picture 2">
            <a:extLst>
              <a:ext uri="{FF2B5EF4-FFF2-40B4-BE49-F238E27FC236}">
                <a16:creationId xmlns:a16="http://schemas.microsoft.com/office/drawing/2014/main" id="{E8B4FFDD-44F5-47F5-A7B1-8A82E033A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641" y="1378748"/>
            <a:ext cx="4018359" cy="26574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165E704-D3C6-402E-9BD9-9ABF29C33A3B}"/>
              </a:ext>
            </a:extLst>
          </p:cNvPr>
          <p:cNvSpPr txBox="1"/>
          <p:nvPr/>
        </p:nvSpPr>
        <p:spPr>
          <a:xfrm>
            <a:off x="1656185" y="5765878"/>
            <a:ext cx="5131836" cy="707886"/>
          </a:xfrm>
          <a:prstGeom prst="rect">
            <a:avLst/>
          </a:prstGeom>
          <a:noFill/>
        </p:spPr>
        <p:txBody>
          <a:bodyPr wrap="square" rtlCol="0">
            <a:spAutoFit/>
          </a:bodyPr>
          <a:lstStyle/>
          <a:p>
            <a:r>
              <a:rPr lang="en-US" sz="2000" b="0" i="0" dirty="0">
                <a:effectLst/>
                <a:latin typeface="Arial Rounded MT Bold" panose="020F0704030504030204" pitchFamily="34" charset="0"/>
              </a:rPr>
              <a:t>Majority of the companies have a rating between a 3 and 4.</a:t>
            </a:r>
            <a:endParaRPr lang="en-US" sz="2000" dirty="0">
              <a:latin typeface="Arial Rounded MT Bold" panose="020F0704030504030204" pitchFamily="34" charset="0"/>
            </a:endParaRPr>
          </a:p>
        </p:txBody>
      </p:sp>
      <p:pic>
        <p:nvPicPr>
          <p:cNvPr id="1028" name="Picture 4">
            <a:extLst>
              <a:ext uri="{FF2B5EF4-FFF2-40B4-BE49-F238E27FC236}">
                <a16:creationId xmlns:a16="http://schemas.microsoft.com/office/drawing/2014/main" id="{41C5AD92-5CD4-4726-85F4-6EA96D1870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9634" y="4167196"/>
            <a:ext cx="3945640" cy="2657475"/>
          </a:xfrm>
          <a:prstGeom prst="rect">
            <a:avLst/>
          </a:prstGeom>
          <a:noFill/>
          <a:extLst>
            <a:ext uri="{909E8E84-426E-40DD-AFC4-6F175D3DCCD1}">
              <a14:hiddenFill xmlns:a14="http://schemas.microsoft.com/office/drawing/2010/main">
                <a:solidFill>
                  <a:srgbClr val="FFFFFF"/>
                </a:solidFill>
              </a14:hiddenFill>
            </a:ext>
          </a:extLst>
        </p:spPr>
      </p:pic>
      <p:sp>
        <p:nvSpPr>
          <p:cNvPr id="5" name="Frame 4">
            <a:extLst>
              <a:ext uri="{FF2B5EF4-FFF2-40B4-BE49-F238E27FC236}">
                <a16:creationId xmlns:a16="http://schemas.microsoft.com/office/drawing/2014/main" id="{E9A44313-0EF4-49BC-9364-CD6C1E0E9C85}"/>
              </a:ext>
            </a:extLst>
          </p:cNvPr>
          <p:cNvSpPr/>
          <p:nvPr/>
        </p:nvSpPr>
        <p:spPr>
          <a:xfrm>
            <a:off x="1306286" y="5414973"/>
            <a:ext cx="5645021" cy="1409698"/>
          </a:xfrm>
          <a:prstGeom prst="fram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1985762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Photocopy/>
                    </a14:imgEffect>
                  </a14:imgLayer>
                </a14:imgProps>
              </a:ext>
              <a:ext uri="{837473B0-CC2E-450A-ABE3-18F120FF3D39}">
                <a1611:picAttrSrcUrl xmlns:a1611="http://schemas.microsoft.com/office/drawing/2016/11/main" r:id="rId4"/>
              </a:ext>
            </a:extLst>
          </a:blip>
          <a:srcRect/>
          <a:stretch>
            <a:fillRect t="-9000" b="-9000"/>
          </a:stretch>
        </a:blipFill>
        <a:effectLst/>
      </p:bgPr>
    </p:bg>
    <p:spTree>
      <p:nvGrpSpPr>
        <p:cNvPr id="1" name=""/>
        <p:cNvGrpSpPr/>
        <p:nvPr/>
      </p:nvGrpSpPr>
      <p:grpSpPr>
        <a:xfrm>
          <a:off x="0" y="0"/>
          <a:ext cx="0" cy="0"/>
          <a:chOff x="0" y="0"/>
          <a:chExt cx="0" cy="0"/>
        </a:xfrm>
      </p:grpSpPr>
      <p:pic>
        <p:nvPicPr>
          <p:cNvPr id="4" name="Picture 3" descr="A picture containing text, clipart&#10;&#10;Description automatically generated">
            <a:extLst>
              <a:ext uri="{FF2B5EF4-FFF2-40B4-BE49-F238E27FC236}">
                <a16:creationId xmlns:a16="http://schemas.microsoft.com/office/drawing/2014/main" id="{2B1A84A8-BE65-4B12-841B-460573642C21}"/>
              </a:ext>
            </a:extLst>
          </p:cNvPr>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0" y="2975799"/>
            <a:ext cx="10286904" cy="3425550"/>
          </a:xfrm>
          <a:prstGeom prst="rect">
            <a:avLst/>
          </a:prstGeom>
          <a:solidFill>
            <a:schemeClr val="accent2">
              <a:alpha val="80000"/>
            </a:schemeClr>
          </a:solidFill>
        </p:spPr>
      </p:pic>
      <p:pic>
        <p:nvPicPr>
          <p:cNvPr id="2" name="slide2" descr="Sheet 1">
            <a:extLst>
              <a:ext uri="{FF2B5EF4-FFF2-40B4-BE49-F238E27FC236}">
                <a16:creationId xmlns:a16="http://schemas.microsoft.com/office/drawing/2014/main" id="{4B6C71A8-1B81-4E05-8ECD-20920209B9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62196" y="0"/>
            <a:ext cx="10629804" cy="3055775"/>
          </a:xfrm>
          <a:prstGeom prst="rect">
            <a:avLst/>
          </a:prstGeom>
        </p:spPr>
      </p:pic>
    </p:spTree>
    <p:extLst>
      <p:ext uri="{BB962C8B-B14F-4D97-AF65-F5344CB8AC3E}">
        <p14:creationId xmlns:p14="http://schemas.microsoft.com/office/powerpoint/2010/main" val="3106357500"/>
      </p:ext>
    </p:extLst>
  </p:cSld>
  <p:clrMapOvr>
    <a:masterClrMapping/>
  </p:clrMapOvr>
  <p:transition spd="slow">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8" name="Straight Connector 107">
            <a:extLst>
              <a:ext uri="{FF2B5EF4-FFF2-40B4-BE49-F238E27FC236}">
                <a16:creationId xmlns:a16="http://schemas.microsoft.com/office/drawing/2014/main" id="{B821C225-5C4D-4168-90AF-3D263D72CB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110" name="Rectangle 109">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1">
            <a:extLst>
              <a:ext uri="{FF2B5EF4-FFF2-40B4-BE49-F238E27FC236}">
                <a16:creationId xmlns:a16="http://schemas.microsoft.com/office/drawing/2014/main" id="{AC1BDD41-D751-4647-B04A-6BD73B5014DB}"/>
              </a:ext>
            </a:extLst>
          </p:cNvPr>
          <p:cNvSpPr txBox="1"/>
          <p:nvPr/>
        </p:nvSpPr>
        <p:spPr>
          <a:xfrm>
            <a:off x="5191124" y="0"/>
            <a:ext cx="6505575" cy="6858000"/>
          </a:xfrm>
          <a:prstGeom prst="rect">
            <a:avLst/>
          </a:prstGeom>
        </p:spPr>
        <p:txBody>
          <a:bodyPr vert="horz" lIns="45720" tIns="45720" rIns="45720" bIns="45720" rtlCol="0" anchor="ctr">
            <a:normAutofit/>
          </a:bodyPr>
          <a:lstStyle/>
          <a:p>
            <a:pPr>
              <a:lnSpc>
                <a:spcPct val="90000"/>
              </a:lnSpc>
              <a:buClr>
                <a:schemeClr val="accent1"/>
              </a:buClr>
            </a:pPr>
            <a:r>
              <a:rPr lang="en-US" sz="1400" dirty="0"/>
              <a:t>Call:</a:t>
            </a:r>
          </a:p>
          <a:p>
            <a:pPr>
              <a:lnSpc>
                <a:spcPct val="90000"/>
              </a:lnSpc>
              <a:buClr>
                <a:schemeClr val="accent1"/>
              </a:buClr>
            </a:pPr>
            <a:r>
              <a:rPr lang="en-US" sz="1400" dirty="0" err="1"/>
              <a:t>lm</a:t>
            </a:r>
            <a:r>
              <a:rPr lang="en-US" sz="1400" dirty="0"/>
              <a:t>(formula = </a:t>
            </a:r>
            <a:r>
              <a:rPr lang="en-US" sz="1400" dirty="0" err="1"/>
              <a:t>NewSector</a:t>
            </a:r>
            <a:r>
              <a:rPr lang="en-US" sz="1400" dirty="0"/>
              <a:t> ~ spark + </a:t>
            </a:r>
            <a:r>
              <a:rPr lang="en-US" sz="1400" dirty="0" err="1"/>
              <a:t>aws</a:t>
            </a:r>
            <a:r>
              <a:rPr lang="en-US" sz="1400" dirty="0"/>
              <a:t> + tensor + bi + mongo + </a:t>
            </a:r>
          </a:p>
          <a:p>
            <a:pPr>
              <a:lnSpc>
                <a:spcPct val="90000"/>
              </a:lnSpc>
              <a:buClr>
                <a:schemeClr val="accent1"/>
              </a:buClr>
            </a:pPr>
            <a:r>
              <a:rPr lang="en-US" sz="1400" dirty="0"/>
              <a:t>    </a:t>
            </a:r>
            <a:r>
              <a:rPr lang="en-US" sz="1400" dirty="0" err="1"/>
              <a:t>google_an</a:t>
            </a:r>
            <a:r>
              <a:rPr lang="en-US" sz="1400" dirty="0"/>
              <a:t>, data = </a:t>
            </a:r>
            <a:r>
              <a:rPr lang="en-US" sz="1400" dirty="0" err="1"/>
              <a:t>bindSalaries</a:t>
            </a:r>
            <a:r>
              <a:rPr lang="en-US" sz="1400" dirty="0"/>
              <a:t>)</a:t>
            </a:r>
          </a:p>
          <a:p>
            <a:pPr>
              <a:lnSpc>
                <a:spcPct val="90000"/>
              </a:lnSpc>
              <a:buClr>
                <a:schemeClr val="accent1"/>
              </a:buClr>
            </a:pPr>
            <a:endParaRPr lang="en-US" sz="1400" dirty="0"/>
          </a:p>
          <a:p>
            <a:pPr>
              <a:lnSpc>
                <a:spcPct val="90000"/>
              </a:lnSpc>
              <a:buClr>
                <a:schemeClr val="accent1"/>
              </a:buClr>
            </a:pPr>
            <a:r>
              <a:rPr lang="en-US" sz="1400" dirty="0"/>
              <a:t>Coefficients:</a:t>
            </a:r>
          </a:p>
          <a:p>
            <a:pPr>
              <a:lnSpc>
                <a:spcPct val="90000"/>
              </a:lnSpc>
              <a:buClr>
                <a:schemeClr val="accent1"/>
              </a:buClr>
            </a:pPr>
            <a:r>
              <a:rPr lang="en-US" sz="1400" dirty="0"/>
              <a:t>(Intercept)        spark          </a:t>
            </a:r>
            <a:r>
              <a:rPr lang="en-US" sz="1400" dirty="0" err="1"/>
              <a:t>aws</a:t>
            </a:r>
            <a:r>
              <a:rPr lang="en-US" sz="1400" dirty="0"/>
              <a:t>       tensor           bi        mongo    </a:t>
            </a:r>
            <a:r>
              <a:rPr lang="en-US" sz="1400" dirty="0" err="1"/>
              <a:t>google_an</a:t>
            </a:r>
            <a:r>
              <a:rPr lang="en-US" sz="1400" dirty="0"/>
              <a:t>  </a:t>
            </a:r>
          </a:p>
          <a:p>
            <a:pPr>
              <a:lnSpc>
                <a:spcPct val="90000"/>
              </a:lnSpc>
              <a:buClr>
                <a:schemeClr val="accent1"/>
              </a:buClr>
            </a:pPr>
            <a:r>
              <a:rPr lang="en-US" sz="1400" dirty="0"/>
              <a:t>      5.049       -1.677       -1.091        1.486        1.201        3.634        7.819  </a:t>
            </a:r>
          </a:p>
          <a:p>
            <a:pPr>
              <a:lnSpc>
                <a:spcPct val="90000"/>
              </a:lnSpc>
              <a:buClr>
                <a:schemeClr val="accent1"/>
              </a:buClr>
            </a:pPr>
            <a:endParaRPr lang="en-US" sz="1400" dirty="0"/>
          </a:p>
          <a:p>
            <a:pPr>
              <a:lnSpc>
                <a:spcPct val="90000"/>
              </a:lnSpc>
              <a:buClr>
                <a:schemeClr val="accent1"/>
              </a:buClr>
            </a:pPr>
            <a:r>
              <a:rPr lang="en-US" sz="1400" dirty="0"/>
              <a:t>Call:</a:t>
            </a:r>
          </a:p>
          <a:p>
            <a:pPr>
              <a:lnSpc>
                <a:spcPct val="90000"/>
              </a:lnSpc>
              <a:buClr>
                <a:schemeClr val="accent1"/>
              </a:buClr>
            </a:pPr>
            <a:r>
              <a:rPr lang="en-US" sz="1400" dirty="0" err="1"/>
              <a:t>lm</a:t>
            </a:r>
            <a:r>
              <a:rPr lang="en-US" sz="1400" dirty="0"/>
              <a:t>(formula = </a:t>
            </a:r>
            <a:r>
              <a:rPr lang="en-US" sz="1400" dirty="0" err="1"/>
              <a:t>NewSector</a:t>
            </a:r>
            <a:r>
              <a:rPr lang="en-US" sz="1400" dirty="0"/>
              <a:t> ~ spark + </a:t>
            </a:r>
            <a:r>
              <a:rPr lang="en-US" sz="1400" dirty="0" err="1"/>
              <a:t>aws</a:t>
            </a:r>
            <a:r>
              <a:rPr lang="en-US" sz="1400" dirty="0"/>
              <a:t> + tensor + bi + mongo + </a:t>
            </a:r>
          </a:p>
          <a:p>
            <a:pPr>
              <a:lnSpc>
                <a:spcPct val="90000"/>
              </a:lnSpc>
              <a:buClr>
                <a:schemeClr val="accent1"/>
              </a:buClr>
            </a:pPr>
            <a:r>
              <a:rPr lang="en-US" sz="1400" dirty="0"/>
              <a:t>    </a:t>
            </a:r>
            <a:r>
              <a:rPr lang="en-US" sz="1400" dirty="0" err="1"/>
              <a:t>google_an</a:t>
            </a:r>
            <a:r>
              <a:rPr lang="en-US" sz="1400" dirty="0"/>
              <a:t>, data = </a:t>
            </a:r>
            <a:r>
              <a:rPr lang="en-US" sz="1400" dirty="0" err="1"/>
              <a:t>bindSalaries</a:t>
            </a:r>
            <a:r>
              <a:rPr lang="en-US" sz="1400" dirty="0"/>
              <a:t>)</a:t>
            </a:r>
          </a:p>
          <a:p>
            <a:pPr>
              <a:lnSpc>
                <a:spcPct val="90000"/>
              </a:lnSpc>
              <a:buClr>
                <a:schemeClr val="accent1"/>
              </a:buClr>
            </a:pPr>
            <a:endParaRPr lang="en-US" sz="1400" dirty="0"/>
          </a:p>
          <a:p>
            <a:pPr>
              <a:lnSpc>
                <a:spcPct val="90000"/>
              </a:lnSpc>
              <a:buClr>
                <a:schemeClr val="accent1"/>
              </a:buClr>
            </a:pPr>
            <a:r>
              <a:rPr lang="en-US" sz="1400" dirty="0"/>
              <a:t>Residuals:</a:t>
            </a:r>
          </a:p>
          <a:p>
            <a:pPr>
              <a:lnSpc>
                <a:spcPct val="90000"/>
              </a:lnSpc>
              <a:buClr>
                <a:schemeClr val="accent1"/>
              </a:buClr>
            </a:pPr>
            <a:r>
              <a:rPr lang="en-US" sz="1400" dirty="0"/>
              <a:t>   Min     1Q Median     3Q    Max </a:t>
            </a:r>
          </a:p>
          <a:p>
            <a:pPr>
              <a:lnSpc>
                <a:spcPct val="90000"/>
              </a:lnSpc>
              <a:buClr>
                <a:schemeClr val="accent1"/>
              </a:buClr>
            </a:pPr>
            <a:r>
              <a:rPr lang="en-US" sz="1400" dirty="0"/>
              <a:t>-9.868 -3.049 -1.049  1.951 21.628 </a:t>
            </a:r>
          </a:p>
          <a:p>
            <a:pPr>
              <a:lnSpc>
                <a:spcPct val="90000"/>
              </a:lnSpc>
              <a:buClr>
                <a:schemeClr val="accent1"/>
              </a:buClr>
            </a:pPr>
            <a:endParaRPr lang="en-US" sz="1400" dirty="0"/>
          </a:p>
          <a:p>
            <a:pPr>
              <a:lnSpc>
                <a:spcPct val="90000"/>
              </a:lnSpc>
              <a:buClr>
                <a:schemeClr val="accent1"/>
              </a:buClr>
            </a:pPr>
            <a:r>
              <a:rPr lang="en-US" sz="1400" dirty="0"/>
              <a:t>Coefficients:</a:t>
            </a:r>
          </a:p>
          <a:p>
            <a:pPr>
              <a:lnSpc>
                <a:spcPct val="90000"/>
              </a:lnSpc>
              <a:buClr>
                <a:schemeClr val="accent1"/>
              </a:buClr>
            </a:pPr>
            <a:r>
              <a:rPr lang="en-US" sz="1400" dirty="0"/>
              <a:t>            Estimate Std. Error t value </a:t>
            </a:r>
            <a:r>
              <a:rPr lang="en-US" sz="1400" dirty="0" err="1"/>
              <a:t>Pr</a:t>
            </a:r>
            <a:r>
              <a:rPr lang="en-US" sz="1400" dirty="0"/>
              <a:t>(&gt;|t|)    </a:t>
            </a:r>
          </a:p>
          <a:p>
            <a:pPr>
              <a:lnSpc>
                <a:spcPct val="90000"/>
              </a:lnSpc>
              <a:buClr>
                <a:schemeClr val="accent1"/>
              </a:buClr>
            </a:pPr>
            <a:r>
              <a:rPr lang="en-US" sz="1400" dirty="0"/>
              <a:t>(Intercept)   5.0488     0.2104  23.994  &lt; 2e-16 ***</a:t>
            </a:r>
          </a:p>
          <a:p>
            <a:pPr>
              <a:lnSpc>
                <a:spcPct val="90000"/>
              </a:lnSpc>
              <a:buClr>
                <a:schemeClr val="accent1"/>
              </a:buClr>
            </a:pPr>
            <a:r>
              <a:rPr lang="en-US" sz="1400" dirty="0"/>
              <a:t>spark        -1.6768     0.4324  -3.878 0.000115 ***</a:t>
            </a:r>
          </a:p>
          <a:p>
            <a:pPr>
              <a:lnSpc>
                <a:spcPct val="90000"/>
              </a:lnSpc>
              <a:buClr>
                <a:schemeClr val="accent1"/>
              </a:buClr>
            </a:pPr>
            <a:r>
              <a:rPr lang="en-US" sz="1400" dirty="0" err="1"/>
              <a:t>aws</a:t>
            </a:r>
            <a:r>
              <a:rPr lang="en-US" sz="1400" dirty="0"/>
              <a:t>          -1.0909     0.4105  -2.658 0.008042 ** </a:t>
            </a:r>
          </a:p>
          <a:p>
            <a:pPr>
              <a:lnSpc>
                <a:spcPct val="90000"/>
              </a:lnSpc>
              <a:buClr>
                <a:schemeClr val="accent1"/>
              </a:buClr>
            </a:pPr>
            <a:r>
              <a:rPr lang="en-US" sz="1400" dirty="0"/>
              <a:t>tensor        1.4865     0.5765   2.579 0.010114 *  </a:t>
            </a:r>
          </a:p>
          <a:p>
            <a:pPr>
              <a:lnSpc>
                <a:spcPct val="90000"/>
              </a:lnSpc>
              <a:buClr>
                <a:schemeClr val="accent1"/>
              </a:buClr>
            </a:pPr>
            <a:r>
              <a:rPr lang="en-US" sz="1400" dirty="0"/>
              <a:t>bi            1.2013     0.6263   1.918 0.055489 .  </a:t>
            </a:r>
          </a:p>
          <a:p>
            <a:pPr>
              <a:lnSpc>
                <a:spcPct val="90000"/>
              </a:lnSpc>
              <a:buClr>
                <a:schemeClr val="accent1"/>
              </a:buClr>
            </a:pPr>
            <a:r>
              <a:rPr lang="en-US" sz="1400" dirty="0"/>
              <a:t>mongo         3.6342     0.7846   4.632 4.29e-06 ***</a:t>
            </a:r>
          </a:p>
          <a:p>
            <a:pPr>
              <a:lnSpc>
                <a:spcPct val="90000"/>
              </a:lnSpc>
              <a:buClr>
                <a:schemeClr val="accent1"/>
              </a:buClr>
            </a:pPr>
            <a:r>
              <a:rPr lang="en-US" sz="1400" dirty="0" err="1"/>
              <a:t>google_an</a:t>
            </a:r>
            <a:r>
              <a:rPr lang="en-US" sz="1400" dirty="0"/>
              <a:t>     7.8193     1.2132   6.445 2.10e-10 ***</a:t>
            </a:r>
          </a:p>
          <a:p>
            <a:pPr>
              <a:lnSpc>
                <a:spcPct val="90000"/>
              </a:lnSpc>
              <a:buClr>
                <a:schemeClr val="accent1"/>
              </a:buClr>
            </a:pPr>
            <a:r>
              <a:rPr lang="en-US" sz="1400" dirty="0"/>
              <a:t>---</a:t>
            </a:r>
          </a:p>
          <a:p>
            <a:pPr>
              <a:lnSpc>
                <a:spcPct val="90000"/>
              </a:lnSpc>
              <a:buClr>
                <a:schemeClr val="accent1"/>
              </a:buClr>
            </a:pPr>
            <a:r>
              <a:rPr lang="en-US" sz="1400" dirty="0" err="1"/>
              <a:t>Signif</a:t>
            </a:r>
            <a:r>
              <a:rPr lang="en-US" sz="1400" dirty="0"/>
              <a:t>. codes:  0 ‘***’ 0.001 ‘**’ 0.01 ‘*’ 0.05 ‘.’ 0.1 ‘ ’ 1</a:t>
            </a:r>
          </a:p>
          <a:p>
            <a:pPr>
              <a:lnSpc>
                <a:spcPct val="90000"/>
              </a:lnSpc>
              <a:buClr>
                <a:schemeClr val="accent1"/>
              </a:buClr>
            </a:pPr>
            <a:endParaRPr lang="en-US" sz="1400" dirty="0"/>
          </a:p>
          <a:p>
            <a:pPr>
              <a:lnSpc>
                <a:spcPct val="90000"/>
              </a:lnSpc>
              <a:buClr>
                <a:schemeClr val="accent1"/>
              </a:buClr>
            </a:pPr>
            <a:r>
              <a:rPr lang="en-US" sz="1400" dirty="0"/>
              <a:t>Residual standard error: 4.475 on 731 degrees of freedom</a:t>
            </a:r>
          </a:p>
          <a:p>
            <a:pPr>
              <a:lnSpc>
                <a:spcPct val="90000"/>
              </a:lnSpc>
              <a:buClr>
                <a:schemeClr val="accent1"/>
              </a:buClr>
            </a:pPr>
            <a:r>
              <a:rPr lang="en-US" sz="1400" dirty="0"/>
              <a:t>  (4 observations deleted due to missingness)</a:t>
            </a:r>
          </a:p>
          <a:p>
            <a:pPr>
              <a:lnSpc>
                <a:spcPct val="90000"/>
              </a:lnSpc>
              <a:buClr>
                <a:schemeClr val="accent1"/>
              </a:buClr>
            </a:pPr>
            <a:r>
              <a:rPr lang="en-US" sz="1400" dirty="0"/>
              <a:t>Multiple R-squared:  0.1135,	Adjusted R-squared:  0.1062 </a:t>
            </a:r>
          </a:p>
          <a:p>
            <a:pPr>
              <a:lnSpc>
                <a:spcPct val="90000"/>
              </a:lnSpc>
              <a:buClr>
                <a:schemeClr val="accent1"/>
              </a:buClr>
            </a:pPr>
            <a:r>
              <a:rPr lang="en-US" sz="1400" dirty="0"/>
              <a:t>F-statistic:  15.6 on 6 and 731 DF,  p-value: &lt; 2.2e-16</a:t>
            </a:r>
          </a:p>
        </p:txBody>
      </p:sp>
      <p:sp>
        <p:nvSpPr>
          <p:cNvPr id="2" name="TextBox 1">
            <a:extLst>
              <a:ext uri="{FF2B5EF4-FFF2-40B4-BE49-F238E27FC236}">
                <a16:creationId xmlns:a16="http://schemas.microsoft.com/office/drawing/2014/main" id="{FAEB2B2A-24E9-415E-96C8-F204F4CC69FF}"/>
              </a:ext>
            </a:extLst>
          </p:cNvPr>
          <p:cNvSpPr txBox="1"/>
          <p:nvPr/>
        </p:nvSpPr>
        <p:spPr>
          <a:xfrm>
            <a:off x="495301" y="3542174"/>
            <a:ext cx="3747992" cy="923330"/>
          </a:xfrm>
          <a:prstGeom prst="rect">
            <a:avLst/>
          </a:prstGeom>
          <a:noFill/>
        </p:spPr>
        <p:txBody>
          <a:bodyPr wrap="square" rtlCol="0">
            <a:spAutoFit/>
          </a:bodyPr>
          <a:lstStyle/>
          <a:p>
            <a:r>
              <a:rPr lang="en-US" i="1" dirty="0">
                <a:latin typeface="Avenir Next LT Pro Light" panose="020B0304020202020204" pitchFamily="34" charset="0"/>
              </a:rPr>
              <a:t>Which of the job skill would make a difference in the analysis we make? What are the </a:t>
            </a:r>
            <a:r>
              <a:rPr lang="en-US" b="1" i="1" dirty="0">
                <a:latin typeface="Avenir Next LT Pro Light" panose="020B0304020202020204" pitchFamily="34" charset="0"/>
              </a:rPr>
              <a:t>Predictors</a:t>
            </a:r>
            <a:endParaRPr lang="en-US" i="1" dirty="0">
              <a:latin typeface="Avenir Next LT Pro Light" panose="020B0304020202020204" pitchFamily="34" charset="0"/>
            </a:endParaRPr>
          </a:p>
        </p:txBody>
      </p:sp>
      <p:sp>
        <p:nvSpPr>
          <p:cNvPr id="3" name="TextBox 2">
            <a:extLst>
              <a:ext uri="{FF2B5EF4-FFF2-40B4-BE49-F238E27FC236}">
                <a16:creationId xmlns:a16="http://schemas.microsoft.com/office/drawing/2014/main" id="{857BFBEE-9CDA-422B-AC38-F4F25E30D90A}"/>
              </a:ext>
            </a:extLst>
          </p:cNvPr>
          <p:cNvSpPr txBox="1"/>
          <p:nvPr/>
        </p:nvSpPr>
        <p:spPr>
          <a:xfrm>
            <a:off x="-2" y="658761"/>
            <a:ext cx="4695819" cy="769441"/>
          </a:xfrm>
          <a:prstGeom prst="rect">
            <a:avLst/>
          </a:prstGeom>
          <a:noFill/>
          <a:effectLst>
            <a:glow rad="228600">
              <a:schemeClr val="accent5">
                <a:satMod val="175000"/>
                <a:alpha val="40000"/>
              </a:schemeClr>
            </a:glow>
            <a:outerShdw blurRad="50800" dist="38100" dir="13500000" algn="br" rotWithShape="0">
              <a:prstClr val="black">
                <a:alpha val="40000"/>
              </a:prstClr>
            </a:outerShdw>
          </a:effectLst>
          <a:scene3d>
            <a:camera prst="isometricOffAxis1Right"/>
            <a:lightRig rig="threePt" dir="t"/>
          </a:scene3d>
          <a:sp3d>
            <a:bevelT prst="relaxedInset"/>
          </a:sp3d>
        </p:spPr>
        <p:txBody>
          <a:bodyPr wrap="square" rtlCol="0">
            <a:spAutoFit/>
          </a:bodyPr>
          <a:lstStyle/>
          <a:p>
            <a:r>
              <a:rPr lang="en-US" sz="4400" dirty="0">
                <a:solidFill>
                  <a:schemeClr val="accent1"/>
                </a:solidFill>
                <a:latin typeface="Arial Nova" panose="020B0504020202020204" pitchFamily="34" charset="0"/>
              </a:rPr>
              <a:t>Make it or Break it</a:t>
            </a:r>
          </a:p>
        </p:txBody>
      </p:sp>
      <p:pic>
        <p:nvPicPr>
          <p:cNvPr id="4" name="Picture 3">
            <a:extLst>
              <a:ext uri="{FF2B5EF4-FFF2-40B4-BE49-F238E27FC236}">
                <a16:creationId xmlns:a16="http://schemas.microsoft.com/office/drawing/2014/main" id="{D8D9C8FF-C0DA-4C01-B1C6-75D5B18F13EB}"/>
              </a:ext>
            </a:extLst>
          </p:cNvPr>
          <p:cNvPicPr>
            <a:picLocks noChangeAspect="1"/>
          </p:cNvPicPr>
          <p:nvPr/>
        </p:nvPicPr>
        <p:blipFill>
          <a:blip r:embed="rId2"/>
          <a:stretch>
            <a:fillRect/>
          </a:stretch>
        </p:blipFill>
        <p:spPr>
          <a:xfrm>
            <a:off x="9413676" y="2503216"/>
            <a:ext cx="2530674" cy="1962288"/>
          </a:xfrm>
          <a:prstGeom prst="rect">
            <a:avLst/>
          </a:prstGeom>
        </p:spPr>
      </p:pic>
    </p:spTree>
    <p:extLst>
      <p:ext uri="{BB962C8B-B14F-4D97-AF65-F5344CB8AC3E}">
        <p14:creationId xmlns:p14="http://schemas.microsoft.com/office/powerpoint/2010/main" val="26457686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2E0D896C-652C-4406-BBE6-EBB4438FB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0"/>
            <a:ext cx="11548533" cy="4572002"/>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1">
            <a:extLst>
              <a:ext uri="{FF2B5EF4-FFF2-40B4-BE49-F238E27FC236}">
                <a16:creationId xmlns:a16="http://schemas.microsoft.com/office/drawing/2014/main" id="{FBA4F5A5-3286-49DD-BFF5-7E363C8C23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81600" y="644652"/>
            <a:ext cx="0" cy="6213348"/>
          </a:xfrm>
          <a:prstGeom prst="line">
            <a:avLst/>
          </a:prstGeom>
          <a:ln w="19050">
            <a:solidFill>
              <a:srgbClr val="FF9700"/>
            </a:solidFill>
          </a:ln>
        </p:spPr>
        <p:style>
          <a:lnRef idx="1">
            <a:schemeClr val="accent1"/>
          </a:lnRef>
          <a:fillRef idx="0">
            <a:schemeClr val="accent1"/>
          </a:fillRef>
          <a:effectRef idx="0">
            <a:schemeClr val="accent1"/>
          </a:effectRef>
          <a:fontRef idx="minor">
            <a:schemeClr val="tx1"/>
          </a:fontRef>
        </p:style>
      </p:cxnSp>
      <p:pic>
        <p:nvPicPr>
          <p:cNvPr id="5" name="Picture 4" descr="Chart, scatter chart&#10;&#10;Description automatically generated">
            <a:extLst>
              <a:ext uri="{FF2B5EF4-FFF2-40B4-BE49-F238E27FC236}">
                <a16:creationId xmlns:a16="http://schemas.microsoft.com/office/drawing/2014/main" id="{6F1DD8FC-D2F9-4B07-94CA-94A1C11D56E0}"/>
              </a:ext>
            </a:extLst>
          </p:cNvPr>
          <p:cNvPicPr>
            <a:picLocks noChangeAspect="1"/>
          </p:cNvPicPr>
          <p:nvPr/>
        </p:nvPicPr>
        <p:blipFill rotWithShape="1">
          <a:blip r:embed="rId2">
            <a:extLst>
              <a:ext uri="{28A0092B-C50C-407E-A947-70E740481C1C}">
                <a14:useLocalDpi xmlns:a14="http://schemas.microsoft.com/office/drawing/2010/main" val="0"/>
              </a:ext>
            </a:extLst>
          </a:blip>
          <a:srcRect t="8649" r="-3" b="-3"/>
          <a:stretch/>
        </p:blipFill>
        <p:spPr>
          <a:xfrm>
            <a:off x="1603335" y="817639"/>
            <a:ext cx="9467433" cy="4981146"/>
          </a:xfrm>
          <a:prstGeom prst="rect">
            <a:avLst/>
          </a:prstGeom>
        </p:spPr>
      </p:pic>
    </p:spTree>
    <p:extLst>
      <p:ext uri="{BB962C8B-B14F-4D97-AF65-F5344CB8AC3E}">
        <p14:creationId xmlns:p14="http://schemas.microsoft.com/office/powerpoint/2010/main" val="2786945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E0465-881E-499F-A8E7-936ACDE84FBC}"/>
              </a:ext>
            </a:extLst>
          </p:cNvPr>
          <p:cNvSpPr>
            <a:spLocks noGrp="1"/>
          </p:cNvSpPr>
          <p:nvPr>
            <p:ph type="title"/>
          </p:nvPr>
        </p:nvSpPr>
        <p:spPr/>
        <p:txBody>
          <a:bodyPr>
            <a:normAutofit/>
          </a:bodyPr>
          <a:lstStyle/>
          <a:p>
            <a:r>
              <a:rPr lang="en-US" sz="4000" dirty="0"/>
              <a:t>Who is a Data Scientist?</a:t>
            </a:r>
          </a:p>
        </p:txBody>
      </p:sp>
      <p:sp>
        <p:nvSpPr>
          <p:cNvPr id="3" name="Content Placeholder 2">
            <a:extLst>
              <a:ext uri="{FF2B5EF4-FFF2-40B4-BE49-F238E27FC236}">
                <a16:creationId xmlns:a16="http://schemas.microsoft.com/office/drawing/2014/main" id="{C4C0F219-1E17-4465-BB3C-01F167CA6451}"/>
              </a:ext>
            </a:extLst>
          </p:cNvPr>
          <p:cNvSpPr>
            <a:spLocks noGrp="1"/>
          </p:cNvSpPr>
          <p:nvPr>
            <p:ph sz="half" idx="1"/>
          </p:nvPr>
        </p:nvSpPr>
        <p:spPr/>
        <p:txBody>
          <a:bodyPr>
            <a:normAutofit fontScale="92500"/>
          </a:bodyPr>
          <a:lstStyle/>
          <a:p>
            <a:r>
              <a:rPr lang="en-US" b="0" i="0" dirty="0">
                <a:solidFill>
                  <a:srgbClr val="444444"/>
                </a:solidFill>
                <a:effectLst/>
                <a:latin typeface="Open Sans" panose="020B0606030504020204" pitchFamily="34" charset="0"/>
              </a:rPr>
              <a:t>O’Neil, C., and Schutt, R. </a:t>
            </a:r>
            <a:r>
              <a:rPr lang="en-US" b="0" i="1" dirty="0">
                <a:solidFill>
                  <a:srgbClr val="444444"/>
                </a:solidFill>
                <a:effectLst/>
                <a:latin typeface="Open Sans" panose="020B0606030504020204" pitchFamily="34" charset="0"/>
              </a:rPr>
              <a:t>Doing Data Science</a:t>
            </a:r>
            <a:endParaRPr lang="en-US" i="1" dirty="0">
              <a:solidFill>
                <a:srgbClr val="444444"/>
              </a:solidFill>
              <a:latin typeface="Open Sans" panose="020B0606030504020204" pitchFamily="34" charset="0"/>
            </a:endParaRPr>
          </a:p>
          <a:p>
            <a:endParaRPr lang="en-US" b="0" i="1" dirty="0">
              <a:solidFill>
                <a:srgbClr val="444444"/>
              </a:solidFill>
              <a:effectLst/>
              <a:latin typeface="Open Sans" panose="020B0606030504020204" pitchFamily="34" charset="0"/>
            </a:endParaRPr>
          </a:p>
          <a:p>
            <a:r>
              <a:rPr lang="en-US" b="0" i="0" dirty="0">
                <a:solidFill>
                  <a:srgbClr val="444444"/>
                </a:solidFill>
                <a:effectLst/>
                <a:latin typeface="Open Sans" panose="020B0606030504020204" pitchFamily="34" charset="0"/>
              </a:rPr>
              <a:t>“More generally, a data scientist is someone who knows how to extract meaning from and interpret data, which requires both tools and methods from statistics and machine learning, as well as being human. She spends a lot of time in the process of collecting, cleaning, and munging data, because data is never clean.</a:t>
            </a:r>
            <a:r>
              <a:rPr lang="en-US" i="1" dirty="0">
                <a:solidFill>
                  <a:srgbClr val="444444"/>
                </a:solidFill>
                <a:latin typeface="Open Sans" panose="020B0606030504020204" pitchFamily="34" charset="0"/>
              </a:rPr>
              <a:t>”</a:t>
            </a:r>
            <a:endParaRPr lang="en-US" b="0" i="1" dirty="0">
              <a:solidFill>
                <a:srgbClr val="444444"/>
              </a:solidFill>
              <a:effectLst/>
              <a:latin typeface="Open Sans" panose="020B0606030504020204" pitchFamily="34" charset="0"/>
            </a:endParaRPr>
          </a:p>
          <a:p>
            <a:endParaRPr lang="en-US" dirty="0"/>
          </a:p>
        </p:txBody>
      </p:sp>
      <p:sp>
        <p:nvSpPr>
          <p:cNvPr id="4" name="Content Placeholder 3">
            <a:extLst>
              <a:ext uri="{FF2B5EF4-FFF2-40B4-BE49-F238E27FC236}">
                <a16:creationId xmlns:a16="http://schemas.microsoft.com/office/drawing/2014/main" id="{B5E82F6E-09CF-466B-96C9-86BA61206CF1}"/>
              </a:ext>
            </a:extLst>
          </p:cNvPr>
          <p:cNvSpPr>
            <a:spLocks noGrp="1"/>
          </p:cNvSpPr>
          <p:nvPr>
            <p:ph sz="half" idx="2"/>
          </p:nvPr>
        </p:nvSpPr>
        <p:spPr>
          <a:xfrm>
            <a:off x="6515944" y="2120900"/>
            <a:ext cx="4639736" cy="2306721"/>
          </a:xfrm>
        </p:spPr>
        <p:txBody>
          <a:bodyPr>
            <a:normAutofit fontScale="92500"/>
          </a:bodyPr>
          <a:lstStyle/>
          <a:p>
            <a:r>
              <a:rPr lang="en-US" dirty="0"/>
              <a:t>Shashi Upadhyay, CEO of Lattice</a:t>
            </a:r>
          </a:p>
          <a:p>
            <a:endParaRPr lang="en-US" dirty="0"/>
          </a:p>
          <a:p>
            <a:r>
              <a:rPr lang="en-US" dirty="0"/>
              <a:t>“Data Scientists are referred to as ‘UNICORNS’. They are professionals with a diverse skillset that is not commonly found in a single individual”</a:t>
            </a:r>
          </a:p>
        </p:txBody>
      </p:sp>
    </p:spTree>
    <p:extLst>
      <p:ext uri="{BB962C8B-B14F-4D97-AF65-F5344CB8AC3E}">
        <p14:creationId xmlns:p14="http://schemas.microsoft.com/office/powerpoint/2010/main" val="42371208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1000"/>
                                        <p:tgtEl>
                                          <p:spTgt spid="4">
                                            <p:txEl>
                                              <p:pRg st="0" end="0"/>
                                            </p:txEl>
                                          </p:spTgt>
                                        </p:tgtEl>
                                      </p:cBhvr>
                                    </p:animEffect>
                                    <p:anim calcmode="lin" valueType="num">
                                      <p:cBhvr>
                                        <p:cTn id="2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Effect transition="in" filter="fade">
                                      <p:cBhvr>
                                        <p:cTn id="29" dur="1000"/>
                                        <p:tgtEl>
                                          <p:spTgt spid="4">
                                            <p:txEl>
                                              <p:pRg st="2" end="2"/>
                                            </p:txEl>
                                          </p:spTgt>
                                        </p:tgtEl>
                                      </p:cBhvr>
                                    </p:animEffect>
                                    <p:anim calcmode="lin" valueType="num">
                                      <p:cBhvr>
                                        <p:cTn id="3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5" name="Rectangle 13">
            <a:extLst>
              <a:ext uri="{FF2B5EF4-FFF2-40B4-BE49-F238E27FC236}">
                <a16:creationId xmlns:a16="http://schemas.microsoft.com/office/drawing/2014/main" id="{28BA90A1-6BEC-48B7-BBE0-886326225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5">
            <a:extLst>
              <a:ext uri="{FF2B5EF4-FFF2-40B4-BE49-F238E27FC236}">
                <a16:creationId xmlns:a16="http://schemas.microsoft.com/office/drawing/2014/main" id="{D7950F2D-29CC-4F1C-8AFA-D6AE15BFA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slide2" descr="Headquarters in differeent Cities">
            <a:extLst>
              <a:ext uri="{FF2B5EF4-FFF2-40B4-BE49-F238E27FC236}">
                <a16:creationId xmlns:a16="http://schemas.microsoft.com/office/drawing/2014/main" id="{04A4B1E8-3DA8-4D82-AB37-B84DCA7AEFDB}"/>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24825" t="6830" r="3915"/>
          <a:stretch/>
        </p:blipFill>
        <p:spPr>
          <a:xfrm>
            <a:off x="2987792" y="480060"/>
            <a:ext cx="8727196" cy="5375551"/>
          </a:xfrm>
          <a:prstGeom prst="rect">
            <a:avLst/>
          </a:prstGeom>
          <a:noFill/>
        </p:spPr>
      </p:pic>
      <p:pic>
        <p:nvPicPr>
          <p:cNvPr id="9" name="Picture 8" descr=" picture containing tree, dark, image&#10;&#10;Description automatically generated">
            <a:extLst>
              <a:ext uri="{FF2B5EF4-FFF2-40B4-BE49-F238E27FC236}">
                <a16:creationId xmlns:a16="http://schemas.microsoft.com/office/drawing/2014/main" id="{819502E8-E5E0-4B40-B415-FFBDD0795F5F}"/>
              </a:ext>
            </a:extLst>
          </p:cNvPr>
          <p:cNvPicPr>
            <a:picLocks noChangeAspect="1"/>
          </p:cNvPicPr>
          <p:nvPr/>
        </p:nvPicPr>
        <p:blipFill>
          <a:blip r:embed="rId3">
            <a:alphaModFix amt="18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62178" y="597583"/>
            <a:ext cx="10867644" cy="5662833"/>
          </a:xfrm>
          <a:prstGeom prst="rect">
            <a:avLst/>
          </a:prstGeom>
        </p:spPr>
      </p:pic>
      <p:sp>
        <p:nvSpPr>
          <p:cNvPr id="20" name="slide1">
            <a:extLst>
              <a:ext uri="{FF2B5EF4-FFF2-40B4-BE49-F238E27FC236}">
                <a16:creationId xmlns:a16="http://schemas.microsoft.com/office/drawing/2014/main" id="{CD143EB5-B409-4359-B648-E6A176F79688}"/>
              </a:ext>
            </a:extLst>
          </p:cNvPr>
          <p:cNvSpPr txBox="1">
            <a:spLocks/>
          </p:cNvSpPr>
          <p:nvPr/>
        </p:nvSpPr>
        <p:spPr>
          <a:xfrm>
            <a:off x="10382251" y="2504434"/>
            <a:ext cx="1332737" cy="260492"/>
          </a:xfrm>
          <a:prstGeom prst="rect">
            <a:avLst/>
          </a:prstGeom>
        </p:spPr>
        <p:txBody>
          <a:bodyPr>
            <a:normAutofit lnSpcReduction="1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1400" dirty="0">
                <a:solidFill>
                  <a:srgbClr val="6B9F25"/>
                </a:solidFill>
                <a:hlinkClick r:id="rId5">
                  <a:extLst>
                    <a:ext uri="{A12FA001-AC4F-418D-AE19-62706E023703}">
                      <ahyp:hlinkClr xmlns:ahyp="http://schemas.microsoft.com/office/drawing/2018/hyperlinkcolor" val="tx"/>
                    </a:ext>
                  </a:extLst>
                </a:hlinkClick>
              </a:rPr>
              <a:t>Bubble graph</a:t>
            </a:r>
            <a:endParaRPr lang="en-us" sz="1400" dirty="0">
              <a:solidFill>
                <a:schemeClr val="accent1"/>
              </a:solidFill>
              <a:hlinkClick r:id="rId5">
                <a:extLst>
                  <a:ext uri="{A12FA001-AC4F-418D-AE19-62706E023703}">
                    <ahyp:hlinkClr xmlns:ahyp="http://schemas.microsoft.com/office/drawing/2018/hyperlinkcolor" val="tx"/>
                  </a:ext>
                </a:extLst>
              </a:hlinkClick>
            </a:endParaRPr>
          </a:p>
        </p:txBody>
      </p:sp>
      <p:sp>
        <p:nvSpPr>
          <p:cNvPr id="11" name="TextBox 10">
            <a:extLst>
              <a:ext uri="{FF2B5EF4-FFF2-40B4-BE49-F238E27FC236}">
                <a16:creationId xmlns:a16="http://schemas.microsoft.com/office/drawing/2014/main" id="{7BE86846-F586-4737-B24B-5802500E28BC}"/>
              </a:ext>
            </a:extLst>
          </p:cNvPr>
          <p:cNvSpPr txBox="1"/>
          <p:nvPr/>
        </p:nvSpPr>
        <p:spPr>
          <a:xfrm>
            <a:off x="3490722" y="5800662"/>
            <a:ext cx="4919853" cy="523220"/>
          </a:xfrm>
          <a:prstGeom prst="rect">
            <a:avLst/>
          </a:prstGeom>
          <a:noFill/>
        </p:spPr>
        <p:txBody>
          <a:bodyPr wrap="square" rtlCol="0">
            <a:spAutoFit/>
          </a:bodyPr>
          <a:lstStyle/>
          <a:p>
            <a:r>
              <a:rPr lang="en-US" sz="2800" dirty="0"/>
              <a:t>Not All Companies are in the US</a:t>
            </a:r>
          </a:p>
        </p:txBody>
      </p:sp>
    </p:spTree>
    <p:extLst>
      <p:ext uri="{BB962C8B-B14F-4D97-AF65-F5344CB8AC3E}">
        <p14:creationId xmlns:p14="http://schemas.microsoft.com/office/powerpoint/2010/main" val="418729501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0F2D11-C491-48AF-98A4-5C245D7C7BDA}"/>
              </a:ext>
            </a:extLst>
          </p:cNvPr>
          <p:cNvSpPr>
            <a:spLocks noGrp="1"/>
          </p:cNvSpPr>
          <p:nvPr>
            <p:ph type="title"/>
          </p:nvPr>
        </p:nvSpPr>
        <p:spPr>
          <a:xfrm>
            <a:off x="2237411" y="290512"/>
            <a:ext cx="7717177" cy="1581149"/>
          </a:xfrm>
        </p:spPr>
        <p:txBody>
          <a:bodyPr>
            <a:normAutofit/>
          </a:bodyPr>
          <a:lstStyle/>
          <a:p>
            <a:r>
              <a:rPr lang="en-US" sz="4000" dirty="0">
                <a:latin typeface="Agency FB" panose="020B0503020202020204" pitchFamily="34" charset="0"/>
              </a:rPr>
              <a:t>Working on the </a:t>
            </a:r>
            <a:r>
              <a:rPr lang="en-US" sz="4000" b="1" dirty="0">
                <a:latin typeface="Agency FB" panose="020B0503020202020204" pitchFamily="34" charset="0"/>
              </a:rPr>
              <a:t>West Coast </a:t>
            </a:r>
            <a:r>
              <a:rPr lang="en-US" sz="4000" dirty="0">
                <a:latin typeface="Agency FB" panose="020B0503020202020204" pitchFamily="34" charset="0"/>
              </a:rPr>
              <a:t>Vs. </a:t>
            </a:r>
            <a:r>
              <a:rPr lang="en-US" sz="4000" b="1" dirty="0">
                <a:latin typeface="Agency FB" panose="020B0503020202020204" pitchFamily="34" charset="0"/>
              </a:rPr>
              <a:t>East Coast</a:t>
            </a:r>
          </a:p>
        </p:txBody>
      </p:sp>
      <p:sp>
        <p:nvSpPr>
          <p:cNvPr id="6" name="Text Placeholder 5">
            <a:extLst>
              <a:ext uri="{FF2B5EF4-FFF2-40B4-BE49-F238E27FC236}">
                <a16:creationId xmlns:a16="http://schemas.microsoft.com/office/drawing/2014/main" id="{AEBA282B-5AB6-4404-817E-5B6337434974}"/>
              </a:ext>
            </a:extLst>
          </p:cNvPr>
          <p:cNvSpPr>
            <a:spLocks noGrp="1"/>
          </p:cNvSpPr>
          <p:nvPr>
            <p:ph type="body" idx="1"/>
          </p:nvPr>
        </p:nvSpPr>
        <p:spPr>
          <a:xfrm>
            <a:off x="1294716" y="1868407"/>
            <a:ext cx="2437529" cy="483331"/>
          </a:xfrm>
        </p:spPr>
        <p:txBody>
          <a:bodyPr>
            <a:normAutofit/>
          </a:bodyPr>
          <a:lstStyle/>
          <a:p>
            <a:pPr algn="ctr"/>
            <a:r>
              <a:rPr lang="en-US" sz="2000" b="0" dirty="0">
                <a:latin typeface="Daytona Condensed" panose="020B0604020202020204" pitchFamily="34" charset="0"/>
              </a:rPr>
              <a:t>West Coast Salaries</a:t>
            </a:r>
          </a:p>
        </p:txBody>
      </p:sp>
      <p:pic>
        <p:nvPicPr>
          <p:cNvPr id="3" name="Content Placeholder 2" descr="Map&#10;&#10;Description automatically generated">
            <a:extLst>
              <a:ext uri="{FF2B5EF4-FFF2-40B4-BE49-F238E27FC236}">
                <a16:creationId xmlns:a16="http://schemas.microsoft.com/office/drawing/2014/main" id="{2998F70C-529E-489F-A03F-B5FFB922F9B8}"/>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353" t="-1859" r="38687" b="1859"/>
          <a:stretch/>
        </p:blipFill>
        <p:spPr>
          <a:xfrm>
            <a:off x="84860" y="2259232"/>
            <a:ext cx="4847289" cy="4611233"/>
          </a:xfrm>
        </p:spPr>
      </p:pic>
      <p:sp>
        <p:nvSpPr>
          <p:cNvPr id="8" name="Text Placeholder 7">
            <a:extLst>
              <a:ext uri="{FF2B5EF4-FFF2-40B4-BE49-F238E27FC236}">
                <a16:creationId xmlns:a16="http://schemas.microsoft.com/office/drawing/2014/main" id="{E150FAEB-9A98-430C-9B73-01B82D14F7A4}"/>
              </a:ext>
            </a:extLst>
          </p:cNvPr>
          <p:cNvSpPr>
            <a:spLocks noGrp="1"/>
          </p:cNvSpPr>
          <p:nvPr>
            <p:ph type="body" sz="quarter" idx="3"/>
          </p:nvPr>
        </p:nvSpPr>
        <p:spPr>
          <a:xfrm>
            <a:off x="7259851" y="1868407"/>
            <a:ext cx="2779888" cy="455339"/>
          </a:xfrm>
        </p:spPr>
        <p:txBody>
          <a:bodyPr>
            <a:normAutofit/>
          </a:bodyPr>
          <a:lstStyle/>
          <a:p>
            <a:pPr algn="ctr"/>
            <a:r>
              <a:rPr lang="en-US" sz="2000" b="0" dirty="0">
                <a:latin typeface="Daytona Condensed" panose="020B0506030503040204" pitchFamily="34" charset="0"/>
              </a:rPr>
              <a:t>East Coast Salaries</a:t>
            </a:r>
          </a:p>
        </p:txBody>
      </p:sp>
      <p:pic>
        <p:nvPicPr>
          <p:cNvPr id="10" name="Content Placeholder 9" descr="Map&#10;&#10;Description automatically generated">
            <a:extLst>
              <a:ext uri="{FF2B5EF4-FFF2-40B4-BE49-F238E27FC236}">
                <a16:creationId xmlns:a16="http://schemas.microsoft.com/office/drawing/2014/main" id="{C1AB0A02-9095-4F83-9653-68A80028349D}"/>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39128"/>
          <a:stretch/>
        </p:blipFill>
        <p:spPr>
          <a:xfrm>
            <a:off x="7259851" y="2323746"/>
            <a:ext cx="4781975" cy="4418824"/>
          </a:xfrm>
        </p:spPr>
      </p:pic>
    </p:spTree>
    <p:extLst>
      <p:ext uri="{BB962C8B-B14F-4D97-AF65-F5344CB8AC3E}">
        <p14:creationId xmlns:p14="http://schemas.microsoft.com/office/powerpoint/2010/main" val="41982524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CD6D1C1C-3F1D-42A6-9A76-6CEAFACB7F9F}"/>
              </a:ext>
            </a:extLst>
          </p:cNvPr>
          <p:cNvPicPr>
            <a:picLocks noChangeAspect="1"/>
          </p:cNvPicPr>
          <p:nvPr/>
        </p:nvPicPr>
        <p:blipFill rotWithShape="1">
          <a:blip r:embed="rId2">
            <a:extLst>
              <a:ext uri="{28A0092B-C50C-407E-A947-70E740481C1C}">
                <a14:useLocalDpi xmlns:a14="http://schemas.microsoft.com/office/drawing/2010/main" val="0"/>
              </a:ext>
            </a:extLst>
          </a:blip>
          <a:srcRect l="11482" t="8558" r="-732" b="-545"/>
          <a:stretch/>
        </p:blipFill>
        <p:spPr>
          <a:xfrm>
            <a:off x="0" y="0"/>
            <a:ext cx="10972800" cy="4742875"/>
          </a:xfrm>
          <a:prstGeom prst="rect">
            <a:avLst/>
          </a:prstGeom>
        </p:spPr>
      </p:pic>
      <p:graphicFrame>
        <p:nvGraphicFramePr>
          <p:cNvPr id="2" name="Chart 1">
            <a:extLst>
              <a:ext uri="{FF2B5EF4-FFF2-40B4-BE49-F238E27FC236}">
                <a16:creationId xmlns:a16="http://schemas.microsoft.com/office/drawing/2014/main" id="{84B02C3C-E4B3-48E6-B269-B13E69A0418A}"/>
              </a:ext>
            </a:extLst>
          </p:cNvPr>
          <p:cNvGraphicFramePr>
            <a:graphicFrameLocks/>
          </p:cNvGraphicFramePr>
          <p:nvPr>
            <p:extLst>
              <p:ext uri="{D42A27DB-BD31-4B8C-83A1-F6EECF244321}">
                <p14:modId xmlns:p14="http://schemas.microsoft.com/office/powerpoint/2010/main" val="1758426023"/>
              </p:ext>
            </p:extLst>
          </p:nvPr>
        </p:nvGraphicFramePr>
        <p:xfrm>
          <a:off x="5895975" y="3552825"/>
          <a:ext cx="6296025" cy="3643105"/>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37B7E518-20CA-4EB9-9B4F-3323C301787A}"/>
              </a:ext>
            </a:extLst>
          </p:cNvPr>
          <p:cNvSpPr txBox="1"/>
          <p:nvPr/>
        </p:nvSpPr>
        <p:spPr>
          <a:xfrm>
            <a:off x="944631" y="5553904"/>
            <a:ext cx="5367130" cy="830997"/>
          </a:xfrm>
          <a:prstGeom prst="rect">
            <a:avLst/>
          </a:prstGeom>
          <a:noFill/>
        </p:spPr>
        <p:txBody>
          <a:bodyPr wrap="square" rtlCol="0">
            <a:spAutoFit/>
          </a:bodyPr>
          <a:lstStyle/>
          <a:p>
            <a:pPr algn="ctr"/>
            <a:r>
              <a:rPr lang="en-US" sz="2400" dirty="0">
                <a:latin typeface="Arial Nova Cond" panose="020B0506020202020204" pitchFamily="34" charset="0"/>
              </a:rPr>
              <a:t>How much could a Data Analyst</a:t>
            </a:r>
          </a:p>
          <a:p>
            <a:pPr algn="ctr"/>
            <a:r>
              <a:rPr lang="en-US" sz="2400" dirty="0">
                <a:latin typeface="Arial Nova Cond" panose="020B0506020202020204" pitchFamily="34" charset="0"/>
              </a:rPr>
              <a:t> make?</a:t>
            </a:r>
          </a:p>
        </p:txBody>
      </p:sp>
    </p:spTree>
    <p:extLst>
      <p:ext uri="{BB962C8B-B14F-4D97-AF65-F5344CB8AC3E}">
        <p14:creationId xmlns:p14="http://schemas.microsoft.com/office/powerpoint/2010/main" val="240554990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with medium confidence">
            <a:extLst>
              <a:ext uri="{FF2B5EF4-FFF2-40B4-BE49-F238E27FC236}">
                <a16:creationId xmlns:a16="http://schemas.microsoft.com/office/drawing/2014/main" id="{8DE65528-0E4D-4A7F-8E42-A71ED90A11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0977" y="0"/>
            <a:ext cx="3677265" cy="6858000"/>
          </a:xfrm>
          <a:prstGeom prst="rect">
            <a:avLst/>
          </a:prstGeom>
        </p:spPr>
      </p:pic>
    </p:spTree>
    <p:extLst>
      <p:ext uri="{BB962C8B-B14F-4D97-AF65-F5344CB8AC3E}">
        <p14:creationId xmlns:p14="http://schemas.microsoft.com/office/powerpoint/2010/main" val="6784789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3000" b="-3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035EEF-779C-446A-B614-B9B77F0ADFF2}"/>
              </a:ext>
            </a:extLst>
          </p:cNvPr>
          <p:cNvSpPr/>
          <p:nvPr/>
        </p:nvSpPr>
        <p:spPr>
          <a:xfrm>
            <a:off x="2093397" y="-166391"/>
            <a:ext cx="5193228" cy="1323439"/>
          </a:xfrm>
          <a:prstGeom prst="rect">
            <a:avLst/>
          </a:prstGeom>
          <a:noFill/>
        </p:spPr>
        <p:txBody>
          <a:bodyPr wrap="square" lIns="91440" tIns="45720" rIns="91440" bIns="45720">
            <a:spAutoFit/>
          </a:bodyPr>
          <a:lstStyle/>
          <a:p>
            <a:pPr algn="ctr"/>
            <a:r>
              <a:rPr lang="en-US" sz="8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Conclusion</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23331648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extLst>
              <a:ext uri="{837473B0-CC2E-450A-ABE3-18F120FF3D39}">
                <a1611:picAttrSrcUrl xmlns:a1611="http://schemas.microsoft.com/office/drawing/2016/11/main" r:id="rId3"/>
              </a:ext>
            </a:extLst>
          </a:blip>
          <a:srcRect/>
          <a:stretch>
            <a:fillRect l="4000" r="17000" b="-26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922377-E271-4ADB-9894-6C991EFCF9A6}"/>
              </a:ext>
            </a:extLst>
          </p:cNvPr>
          <p:cNvSpPr txBox="1"/>
          <p:nvPr/>
        </p:nvSpPr>
        <p:spPr>
          <a:xfrm>
            <a:off x="1685925" y="1228725"/>
            <a:ext cx="4410075" cy="1200329"/>
          </a:xfrm>
          <a:prstGeom prst="rect">
            <a:avLst/>
          </a:prstGeom>
          <a:noFill/>
        </p:spPr>
        <p:txBody>
          <a:bodyPr wrap="square" rtlCol="0">
            <a:spAutoFit/>
          </a:bodyPr>
          <a:lstStyle/>
          <a:p>
            <a:r>
              <a:rPr lang="en-US" sz="7200" b="1" dirty="0">
                <a:latin typeface="Arial Nova Light" panose="020B0304020202020204" pitchFamily="34" charset="0"/>
              </a:rPr>
              <a:t>Questions</a:t>
            </a:r>
          </a:p>
        </p:txBody>
      </p:sp>
    </p:spTree>
    <p:extLst>
      <p:ext uri="{BB962C8B-B14F-4D97-AF65-F5344CB8AC3E}">
        <p14:creationId xmlns:p14="http://schemas.microsoft.com/office/powerpoint/2010/main" val="1997833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7" name="Straight Connector 4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24E4FB28-D425-4B2B-83EC-7F2C0FBDF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8" name="Content Placeholder 27" descr="A person wearing glasses&#10;&#10;Description automatically generated with medium confidence">
            <a:extLst>
              <a:ext uri="{FF2B5EF4-FFF2-40B4-BE49-F238E27FC236}">
                <a16:creationId xmlns:a16="http://schemas.microsoft.com/office/drawing/2014/main" id="{ED83B9EA-6B98-46F4-89BF-47380FCAA255}"/>
              </a:ext>
            </a:extLst>
          </p:cNvPr>
          <p:cNvPicPr>
            <a:picLocks noChangeAspect="1"/>
          </p:cNvPicPr>
          <p:nvPr/>
        </p:nvPicPr>
        <p:blipFill rotWithShape="1">
          <a:blip r:embed="rId2">
            <a:extLst>
              <a:ext uri="{28A0092B-C50C-407E-A947-70E740481C1C}">
                <a14:useLocalDpi xmlns:a14="http://schemas.microsoft.com/office/drawing/2010/main" val="0"/>
              </a:ext>
            </a:extLst>
          </a:blip>
          <a:srcRect l="10233"/>
          <a:stretch/>
        </p:blipFill>
        <p:spPr>
          <a:xfrm>
            <a:off x="20" y="3579"/>
            <a:ext cx="6014565" cy="6854421"/>
          </a:xfrm>
          <a:prstGeom prst="rect">
            <a:avLst/>
          </a:prstGeom>
        </p:spPr>
      </p:pic>
      <p:sp>
        <p:nvSpPr>
          <p:cNvPr id="51" name="Rectangle 50">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4585"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18D5BC-C81F-4264-BB03-ED3AEB73A250}"/>
              </a:ext>
            </a:extLst>
          </p:cNvPr>
          <p:cNvSpPr>
            <a:spLocks noGrp="1"/>
          </p:cNvSpPr>
          <p:nvPr>
            <p:ph type="title"/>
          </p:nvPr>
        </p:nvSpPr>
        <p:spPr>
          <a:xfrm>
            <a:off x="467361" y="406403"/>
            <a:ext cx="5349352" cy="746743"/>
          </a:xfrm>
        </p:spPr>
        <p:txBody>
          <a:bodyPr vert="horz" lIns="91440" tIns="45720" rIns="91440" bIns="45720" rtlCol="0" anchor="ctr">
            <a:normAutofit fontScale="90000"/>
          </a:bodyPr>
          <a:lstStyle/>
          <a:p>
            <a:pPr algn="ctr"/>
            <a:r>
              <a:rPr lang="en-US" sz="4800" dirty="0">
                <a:solidFill>
                  <a:schemeClr val="tx1"/>
                </a:solidFill>
                <a:latin typeface="Tahoma" panose="020B0604030504040204" pitchFamily="34" charset="0"/>
                <a:ea typeface="Tahoma" panose="020B0604030504040204" pitchFamily="34" charset="0"/>
                <a:cs typeface="Tahoma" panose="020B0604030504040204" pitchFamily="34" charset="0"/>
              </a:rPr>
              <a:t>Jennifer Carden</a:t>
            </a:r>
          </a:p>
        </p:txBody>
      </p:sp>
      <p:pic>
        <p:nvPicPr>
          <p:cNvPr id="31" name="Content Placeholder 30" descr="A picture containing person, child, outdoor, little&#10;&#10;Description automatically generated">
            <a:extLst>
              <a:ext uri="{FF2B5EF4-FFF2-40B4-BE49-F238E27FC236}">
                <a16:creationId xmlns:a16="http://schemas.microsoft.com/office/drawing/2014/main" id="{AE45469C-7D54-483B-A8B9-B32B68F546FF}"/>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12288" r="-3" b="48094"/>
          <a:stretch/>
        </p:blipFill>
        <p:spPr>
          <a:xfrm>
            <a:off x="6014564" y="-46653"/>
            <a:ext cx="6177416" cy="3676051"/>
          </a:xfrm>
          <a:prstGeom prst="rect">
            <a:avLst/>
          </a:prstGeom>
        </p:spPr>
      </p:pic>
      <p:sp>
        <p:nvSpPr>
          <p:cNvPr id="42" name="Content Placeholder 41">
            <a:extLst>
              <a:ext uri="{FF2B5EF4-FFF2-40B4-BE49-F238E27FC236}">
                <a16:creationId xmlns:a16="http://schemas.microsoft.com/office/drawing/2014/main" id="{AFFAA3DA-DFD2-3B0C-D7AD-23F082E90921}"/>
              </a:ext>
            </a:extLst>
          </p:cNvPr>
          <p:cNvSpPr>
            <a:spLocks noGrp="1"/>
          </p:cNvSpPr>
          <p:nvPr>
            <p:ph sz="half" idx="1"/>
          </p:nvPr>
        </p:nvSpPr>
        <p:spPr>
          <a:xfrm>
            <a:off x="6096000" y="3676052"/>
            <a:ext cx="6092825" cy="3181948"/>
          </a:xfrm>
        </p:spPr>
        <p:txBody>
          <a:bodyPr vert="horz" lIns="0" tIns="45720" rIns="0" bIns="45720" rtlCol="0" anchor="t">
            <a:normAutofit/>
          </a:bodyPr>
          <a:lstStyle/>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Married with three kids.</a:t>
            </a:r>
          </a:p>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All girls! Ages 8 (twins) and 17 months.</a:t>
            </a:r>
          </a:p>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From Panama City FL but moved to Fargo ND last year. </a:t>
            </a:r>
          </a:p>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I love a challenge and strive to apply 110% in everything I do. </a:t>
            </a:r>
          </a:p>
          <a:p>
            <a:pPr>
              <a:lnSpc>
                <a:spcPct val="100000"/>
              </a:lnSpc>
              <a:buFont typeface="Wingdings" panose="05000000000000000000" pitchFamily="2" charset="2"/>
              <a:buChar char="Ø"/>
            </a:pPr>
            <a:endParaRPr lang="en-US" sz="2000" dirty="0">
              <a:latin typeface="Tahoma" panose="020B0604030504040204" pitchFamily="34" charset="0"/>
              <a:ea typeface="Tahoma" panose="020B0604030504040204" pitchFamily="34" charset="0"/>
              <a:cs typeface="Tahoma" panose="020B0604030504040204" pitchFamily="34" charset="0"/>
            </a:endParaRPr>
          </a:p>
          <a:p>
            <a:pPr>
              <a:lnSpc>
                <a:spcPct val="100000"/>
              </a:lnSpc>
              <a:buFont typeface="Wingdings" panose="05000000000000000000" pitchFamily="2" charset="2"/>
              <a:buChar char="Ø"/>
            </a:pPr>
            <a:endParaRPr lang="en-US" sz="2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32408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25">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4E4FB28-D425-4B2B-83EC-7F2C0FBDF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descr="Two people posing for a photo in front of a christmas tree&#10;&#10;Description automatically generated with medium confidence">
            <a:extLst>
              <a:ext uri="{FF2B5EF4-FFF2-40B4-BE49-F238E27FC236}">
                <a16:creationId xmlns:a16="http://schemas.microsoft.com/office/drawing/2014/main" id="{11E9675E-1515-46AD-97E5-C4DDB5377012}"/>
              </a:ext>
            </a:extLst>
          </p:cNvPr>
          <p:cNvPicPr>
            <a:picLocks noChangeAspect="1"/>
          </p:cNvPicPr>
          <p:nvPr/>
        </p:nvPicPr>
        <p:blipFill rotWithShape="1">
          <a:blip r:embed="rId2">
            <a:extLst>
              <a:ext uri="{28A0092B-C50C-407E-A947-70E740481C1C}">
                <a14:useLocalDpi xmlns:a14="http://schemas.microsoft.com/office/drawing/2010/main" val="0"/>
              </a:ext>
            </a:extLst>
          </a:blip>
          <a:srcRect r="2" b="14529"/>
          <a:stretch/>
        </p:blipFill>
        <p:spPr>
          <a:xfrm>
            <a:off x="20" y="3579"/>
            <a:ext cx="6014565" cy="6854421"/>
          </a:xfrm>
          <a:prstGeom prst="rect">
            <a:avLst/>
          </a:prstGeom>
        </p:spPr>
      </p:pic>
      <p:sp>
        <p:nvSpPr>
          <p:cNvPr id="30" name="Rectangle 29">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4585"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FDD9F53D-EBD3-4073-B63D-B7AFB3A12EDA}"/>
              </a:ext>
            </a:extLst>
          </p:cNvPr>
          <p:cNvSpPr>
            <a:spLocks noGrp="1"/>
          </p:cNvSpPr>
          <p:nvPr>
            <p:ph type="title"/>
          </p:nvPr>
        </p:nvSpPr>
        <p:spPr>
          <a:xfrm>
            <a:off x="1515573" y="5021575"/>
            <a:ext cx="4123227" cy="1696717"/>
          </a:xfrm>
        </p:spPr>
        <p:txBody>
          <a:bodyPr vert="horz" lIns="91440" tIns="45720" rIns="91440" bIns="45720" rtlCol="0" anchor="ctr">
            <a:normAutofit/>
          </a:bodyPr>
          <a:lstStyle/>
          <a:p>
            <a:pPr algn="ctr"/>
            <a:r>
              <a:rPr lang="en-US" sz="4300" dirty="0">
                <a:solidFill>
                  <a:schemeClr val="tx1"/>
                </a:solidFill>
                <a:latin typeface="Tahoma" panose="020B0604030504040204" pitchFamily="34" charset="0"/>
                <a:ea typeface="Tahoma" panose="020B0604030504040204" pitchFamily="34" charset="0"/>
                <a:cs typeface="Tahoma" panose="020B0604030504040204" pitchFamily="34" charset="0"/>
              </a:rPr>
              <a:t>Lien</a:t>
            </a:r>
            <a:r>
              <a:rPr lang="en-US" sz="4800" dirty="0">
                <a:solidFill>
                  <a:schemeClr val="tx1"/>
                </a:solidFill>
                <a:latin typeface="Tahoma" panose="020B0604030504040204" pitchFamily="34" charset="0"/>
                <a:ea typeface="Tahoma" panose="020B0604030504040204" pitchFamily="34" charset="0"/>
                <a:cs typeface="Tahoma" panose="020B0604030504040204" pitchFamily="34" charset="0"/>
              </a:rPr>
              <a:t> Lai</a:t>
            </a:r>
          </a:p>
        </p:txBody>
      </p:sp>
      <p:sp>
        <p:nvSpPr>
          <p:cNvPr id="4" name="Text Placeholder 3">
            <a:extLst>
              <a:ext uri="{FF2B5EF4-FFF2-40B4-BE49-F238E27FC236}">
                <a16:creationId xmlns:a16="http://schemas.microsoft.com/office/drawing/2014/main" id="{2A27E7F6-0339-4D97-A46C-883719F4B2BE}"/>
              </a:ext>
            </a:extLst>
          </p:cNvPr>
          <p:cNvSpPr>
            <a:spLocks noGrp="1"/>
          </p:cNvSpPr>
          <p:nvPr>
            <p:ph type="body" sz="half" idx="2"/>
          </p:nvPr>
        </p:nvSpPr>
        <p:spPr>
          <a:xfrm>
            <a:off x="6883402" y="3459777"/>
            <a:ext cx="4516920" cy="2938632"/>
          </a:xfrm>
        </p:spPr>
        <p:txBody>
          <a:bodyPr vert="horz" lIns="0" tIns="45720" rIns="0" bIns="45720" rtlCol="0" anchor="t">
            <a:normAutofit/>
          </a:bodyPr>
          <a:lstStyle/>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Married with three kids.</a:t>
            </a:r>
          </a:p>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All Girls! Oldest is 18 yrs. old, middle is 16; and youngest is 9.</a:t>
            </a:r>
          </a:p>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My sister and niece (who is 10 yrs old) live with us.</a:t>
            </a:r>
          </a:p>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We do everything together.</a:t>
            </a:r>
          </a:p>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I have a BA in Arts.</a:t>
            </a:r>
          </a:p>
          <a:p>
            <a:pPr marL="285750" indent="-285750">
              <a:lnSpc>
                <a:spcPct val="90000"/>
              </a:lnSpc>
              <a:buFont typeface="Calibri" panose="020F0502020204030204" pitchFamily="34" charset="0"/>
              <a:buChar char="•"/>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I’ve been working with children for the past 18 years.</a:t>
            </a:r>
          </a:p>
        </p:txBody>
      </p:sp>
      <p:pic>
        <p:nvPicPr>
          <p:cNvPr id="6" name="Picture Placeholder 5" descr="A group of girls posing for a picture in front of a decorated tree&#10;&#10;Description automatically generated with medium confidence">
            <a:extLst>
              <a:ext uri="{FF2B5EF4-FFF2-40B4-BE49-F238E27FC236}">
                <a16:creationId xmlns:a16="http://schemas.microsoft.com/office/drawing/2014/main" id="{1EF0D455-D031-4409-9AE6-8FDA26B3A5B7}"/>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35189" r="-3" b="-3"/>
          <a:stretch/>
        </p:blipFill>
        <p:spPr>
          <a:xfrm>
            <a:off x="6883401" y="803191"/>
            <a:ext cx="4516920" cy="2385915"/>
          </a:xfrm>
          <a:prstGeom prst="rect">
            <a:avLst/>
          </a:prstGeom>
        </p:spPr>
      </p:pic>
    </p:spTree>
    <p:extLst>
      <p:ext uri="{BB962C8B-B14F-4D97-AF65-F5344CB8AC3E}">
        <p14:creationId xmlns:p14="http://schemas.microsoft.com/office/powerpoint/2010/main" val="2352262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45">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5" name="Straight Connector 47">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6" name="Rectangle 49">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FDD9F53D-EBD3-4073-B63D-B7AFB3A12EDA}"/>
              </a:ext>
            </a:extLst>
          </p:cNvPr>
          <p:cNvSpPr>
            <a:spLocks noGrp="1"/>
          </p:cNvSpPr>
          <p:nvPr>
            <p:ph type="title"/>
          </p:nvPr>
        </p:nvSpPr>
        <p:spPr>
          <a:xfrm>
            <a:off x="5116783" y="516835"/>
            <a:ext cx="5977937" cy="1666501"/>
          </a:xfrm>
        </p:spPr>
        <p:txBody>
          <a:bodyPr vert="horz" lIns="91440" tIns="45720" rIns="91440" bIns="45720" rtlCol="0" anchor="b">
            <a:normAutofit/>
          </a:bodyPr>
          <a:lstStyle/>
          <a:p>
            <a:r>
              <a:rPr lang="en-US" sz="4000" dirty="0"/>
              <a:t>Abi Akinlotan</a:t>
            </a:r>
          </a:p>
        </p:txBody>
      </p:sp>
      <p:pic>
        <p:nvPicPr>
          <p:cNvPr id="10" name="Picture 9" descr="A person sitting at a desk&#10;&#10;Description automatically generated with low confidence">
            <a:extLst>
              <a:ext uri="{FF2B5EF4-FFF2-40B4-BE49-F238E27FC236}">
                <a16:creationId xmlns:a16="http://schemas.microsoft.com/office/drawing/2014/main" id="{63A2AEBF-1F33-4152-A50C-F76428A2CC0B}"/>
              </a:ext>
            </a:extLst>
          </p:cNvPr>
          <p:cNvPicPr>
            <a:picLocks noChangeAspect="1"/>
          </p:cNvPicPr>
          <p:nvPr/>
        </p:nvPicPr>
        <p:blipFill rotWithShape="1">
          <a:blip r:embed="rId2">
            <a:extLst>
              <a:ext uri="{28A0092B-C50C-407E-A947-70E740481C1C}">
                <a14:useLocalDpi xmlns:a14="http://schemas.microsoft.com/office/drawing/2010/main" val="0"/>
              </a:ext>
            </a:extLst>
          </a:blip>
          <a:srcRect r="1" b="4919"/>
          <a:stretch/>
        </p:blipFill>
        <p:spPr>
          <a:xfrm>
            <a:off x="20" y="10"/>
            <a:ext cx="4580077" cy="6857990"/>
          </a:xfrm>
          <a:prstGeom prst="rect">
            <a:avLst/>
          </a:prstGeom>
        </p:spPr>
      </p:pic>
      <p:cxnSp>
        <p:nvCxnSpPr>
          <p:cNvPr id="57" name="Straight Connector 51">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2A27E7F6-0339-4D97-A46C-883719F4B2BE}"/>
              </a:ext>
            </a:extLst>
          </p:cNvPr>
          <p:cNvSpPr>
            <a:spLocks noGrp="1"/>
          </p:cNvSpPr>
          <p:nvPr>
            <p:ph type="body" sz="half" idx="2"/>
          </p:nvPr>
        </p:nvSpPr>
        <p:spPr>
          <a:xfrm>
            <a:off x="5116784" y="2546224"/>
            <a:ext cx="5977938" cy="3342747"/>
          </a:xfrm>
        </p:spPr>
        <p:txBody>
          <a:bodyPr vert="horz" lIns="0" tIns="45720" rIns="0" bIns="45720" rtlCol="0">
            <a:normAutofit/>
          </a:bodyPr>
          <a:lstStyle/>
          <a:p>
            <a:pPr marL="285750" indent="-285750">
              <a:lnSpc>
                <a:spcPct val="100000"/>
              </a:lnSpc>
              <a:buFont typeface="Calibri" panose="020F0502020204030204" pitchFamily="34" charset="0"/>
              <a:buChar char="•"/>
            </a:pPr>
            <a:r>
              <a:rPr lang="en-US" dirty="0"/>
              <a:t>First of 3 sisters, we are close-knit and very protective of each other.</a:t>
            </a:r>
          </a:p>
          <a:p>
            <a:pPr marL="285750" indent="-285750">
              <a:lnSpc>
                <a:spcPct val="100000"/>
              </a:lnSpc>
              <a:buFont typeface="Calibri" panose="020F0502020204030204" pitchFamily="34" charset="0"/>
              <a:buChar char="•"/>
            </a:pPr>
            <a:r>
              <a:rPr lang="en-US" dirty="0"/>
              <a:t>I have a BSc in Microbiology.</a:t>
            </a:r>
          </a:p>
          <a:p>
            <a:pPr marL="285750" indent="-285750">
              <a:lnSpc>
                <a:spcPct val="100000"/>
              </a:lnSpc>
              <a:buFont typeface="Calibri" panose="020F0502020204030204" pitchFamily="34" charset="0"/>
              <a:buChar char="•"/>
            </a:pPr>
            <a:r>
              <a:rPr lang="en-US" dirty="0"/>
              <a:t>Over the years I have deployed data insights to marketing strategies and to building business solutions. </a:t>
            </a:r>
          </a:p>
          <a:p>
            <a:pPr marL="285750" indent="-285750">
              <a:lnSpc>
                <a:spcPct val="100000"/>
              </a:lnSpc>
              <a:buFont typeface="Calibri" panose="020F0502020204030204" pitchFamily="34" charset="0"/>
              <a:buChar char="•"/>
            </a:pPr>
            <a:r>
              <a:rPr lang="en-US" dirty="0"/>
              <a:t>I currently work in the Healthcare Sector but secretly wish I was either coding or growing a startup.</a:t>
            </a:r>
          </a:p>
          <a:p>
            <a:pPr marL="285750" indent="-285750">
              <a:lnSpc>
                <a:spcPct val="100000"/>
              </a:lnSpc>
              <a:buFont typeface="Calibri" panose="020F0502020204030204" pitchFamily="34" charset="0"/>
              <a:buChar char="•"/>
            </a:pPr>
            <a:endParaRPr lang="en-US" dirty="0"/>
          </a:p>
          <a:p>
            <a:pPr marL="285750" indent="-285750">
              <a:lnSpc>
                <a:spcPct val="100000"/>
              </a:lnSpc>
              <a:buFont typeface="Calibri" panose="020F0502020204030204" pitchFamily="34" charset="0"/>
              <a:buChar char="•"/>
            </a:pPr>
            <a:endParaRPr lang="en-US" dirty="0"/>
          </a:p>
          <a:p>
            <a:pPr marL="285750" indent="-285750">
              <a:lnSpc>
                <a:spcPct val="100000"/>
              </a:lnSpc>
              <a:buFont typeface="Calibri" panose="020F0502020204030204" pitchFamily="34" charset="0"/>
              <a:buChar char="•"/>
            </a:pPr>
            <a:endParaRPr lang="en-US" dirty="0"/>
          </a:p>
        </p:txBody>
      </p:sp>
    </p:spTree>
    <p:extLst>
      <p:ext uri="{BB962C8B-B14F-4D97-AF65-F5344CB8AC3E}">
        <p14:creationId xmlns:p14="http://schemas.microsoft.com/office/powerpoint/2010/main" val="2878578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DF14D9-EAB5-4391-9DA9-8F0B9FBBD623}"/>
              </a:ext>
            </a:extLst>
          </p:cNvPr>
          <p:cNvSpPr>
            <a:spLocks noGrp="1"/>
          </p:cNvSpPr>
          <p:nvPr>
            <p:ph type="title"/>
          </p:nvPr>
        </p:nvSpPr>
        <p:spPr/>
        <p:txBody>
          <a:bodyPr/>
          <a:lstStyle/>
          <a:p>
            <a:r>
              <a:rPr lang="en-US" dirty="0"/>
              <a:t>Project Background</a:t>
            </a:r>
          </a:p>
        </p:txBody>
      </p:sp>
      <p:sp>
        <p:nvSpPr>
          <p:cNvPr id="6" name="Content Placeholder 5">
            <a:extLst>
              <a:ext uri="{FF2B5EF4-FFF2-40B4-BE49-F238E27FC236}">
                <a16:creationId xmlns:a16="http://schemas.microsoft.com/office/drawing/2014/main" id="{DDEF49B4-78EB-42AE-85C7-7280CF2298BA}"/>
              </a:ext>
            </a:extLst>
          </p:cNvPr>
          <p:cNvSpPr>
            <a:spLocks noGrp="1"/>
          </p:cNvSpPr>
          <p:nvPr>
            <p:ph idx="1"/>
          </p:nvPr>
        </p:nvSpPr>
        <p:spPr>
          <a:xfrm>
            <a:off x="1027747" y="2082804"/>
            <a:ext cx="6471914" cy="3449319"/>
          </a:xfrm>
        </p:spPr>
        <p:txBody>
          <a:bodyPr>
            <a:normAutofit lnSpcReduction="10000"/>
          </a:bodyPr>
          <a:lstStyle/>
          <a:p>
            <a:pPr>
              <a:buFont typeface="Wingdings" panose="05000000000000000000" pitchFamily="2" charset="2"/>
              <a:buChar char="§"/>
            </a:pPr>
            <a:r>
              <a:rPr lang="en-US" sz="1600" dirty="0"/>
              <a:t> As fresh graduates and women with similar backgrounds we were curious to explore the Job industry with regards to what was obtainable. We eagerly explored data sets and found this off Kaggle:</a:t>
            </a:r>
          </a:p>
          <a:p>
            <a:pPr>
              <a:buFont typeface="Wingdings" panose="05000000000000000000" pitchFamily="2" charset="2"/>
              <a:buChar char="§"/>
            </a:pPr>
            <a:endParaRPr lang="en-US" sz="1600" b="0" i="0" dirty="0">
              <a:effectLst/>
            </a:endParaRPr>
          </a:p>
          <a:p>
            <a:pPr>
              <a:buFont typeface="Wingdings" panose="05000000000000000000" pitchFamily="2" charset="2"/>
              <a:buChar char="§"/>
            </a:pPr>
            <a:r>
              <a:rPr lang="en-US" sz="1600" b="0" i="0" dirty="0">
                <a:effectLst/>
              </a:rPr>
              <a:t> Our meeting was the beginning of a new relationship and a bigger opportunity to learn from each other while leveraging on our newly acquired skills.</a:t>
            </a:r>
          </a:p>
          <a:p>
            <a:pPr>
              <a:buFont typeface="Wingdings" panose="05000000000000000000" pitchFamily="2" charset="2"/>
              <a:buChar char="§"/>
            </a:pPr>
            <a:r>
              <a:rPr lang="en-US" sz="1600" dirty="0"/>
              <a:t> Visualized data distribution in Tableau, wrangled in Python and R to predict models and run analyses to show that at least one variable has measurable predictive values to report of data findings.</a:t>
            </a:r>
          </a:p>
        </p:txBody>
      </p:sp>
      <p:sp>
        <p:nvSpPr>
          <p:cNvPr id="7" name="TextBox 6">
            <a:extLst>
              <a:ext uri="{FF2B5EF4-FFF2-40B4-BE49-F238E27FC236}">
                <a16:creationId xmlns:a16="http://schemas.microsoft.com/office/drawing/2014/main" id="{A370EBAA-2E9C-491C-A070-4FC372BE2F05}"/>
              </a:ext>
            </a:extLst>
          </p:cNvPr>
          <p:cNvSpPr txBox="1"/>
          <p:nvPr/>
        </p:nvSpPr>
        <p:spPr>
          <a:xfrm>
            <a:off x="863601" y="3152001"/>
            <a:ext cx="6969749" cy="276999"/>
          </a:xfrm>
          <a:prstGeom prst="rect">
            <a:avLst/>
          </a:prstGeom>
          <a:solidFill>
            <a:schemeClr val="bg1">
              <a:alpha val="87000"/>
            </a:schemeClr>
          </a:solidFill>
        </p:spPr>
        <p:txBody>
          <a:bodyPr wrap="square" rtlCol="0">
            <a:spAutoFit/>
          </a:bodyPr>
          <a:lstStyle/>
          <a:p>
            <a:r>
              <a:rPr lang="en-US" sz="1200" dirty="0">
                <a:hlinkClick r:id="rId2"/>
              </a:rPr>
              <a:t>https://www.kaggle.com/nikhilbhathi/data-scientist-salary-us-glassdoor?select=data_cleaned_2021.csv</a:t>
            </a:r>
            <a:r>
              <a:rPr lang="en-US" sz="1200" dirty="0"/>
              <a:t> </a:t>
            </a:r>
          </a:p>
        </p:txBody>
      </p:sp>
      <p:cxnSp>
        <p:nvCxnSpPr>
          <p:cNvPr id="9" name="Straight Connector 8">
            <a:extLst>
              <a:ext uri="{FF2B5EF4-FFF2-40B4-BE49-F238E27FC236}">
                <a16:creationId xmlns:a16="http://schemas.microsoft.com/office/drawing/2014/main" id="{75AF36E0-9856-4270-A793-512C52952C89}"/>
              </a:ext>
            </a:extLst>
          </p:cNvPr>
          <p:cNvCxnSpPr>
            <a:cxnSpLocks/>
          </p:cNvCxnSpPr>
          <p:nvPr/>
        </p:nvCxnSpPr>
        <p:spPr>
          <a:xfrm>
            <a:off x="7874000" y="2255520"/>
            <a:ext cx="0" cy="33020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Content Placeholder 5">
            <a:extLst>
              <a:ext uri="{FF2B5EF4-FFF2-40B4-BE49-F238E27FC236}">
                <a16:creationId xmlns:a16="http://schemas.microsoft.com/office/drawing/2014/main" id="{7EB57318-DEF8-4C43-9C10-00D9220C73C8}"/>
              </a:ext>
            </a:extLst>
          </p:cNvPr>
          <p:cNvSpPr txBox="1">
            <a:spLocks/>
          </p:cNvSpPr>
          <p:nvPr/>
        </p:nvSpPr>
        <p:spPr>
          <a:xfrm>
            <a:off x="8402320" y="2103122"/>
            <a:ext cx="2926079" cy="3760891"/>
          </a:xfrm>
          <a:prstGeom prst="rect">
            <a:avLst/>
          </a:prstGeom>
        </p:spPr>
        <p:txBody>
          <a:bodyPr vert="horz" lIns="0" tIns="45720" rIns="0" bIns="45720" rtlCol="0">
            <a:normAutofit/>
          </a:bodyPr>
          <a:lst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t>The data set contains the following variables:</a:t>
            </a:r>
          </a:p>
          <a:p>
            <a:pPr>
              <a:buFont typeface="Wingdings" panose="05000000000000000000" pitchFamily="2" charset="2"/>
              <a:buChar char="§"/>
            </a:pPr>
            <a:r>
              <a:rPr lang="en-US" sz="1600" dirty="0"/>
              <a:t>  Average Salary</a:t>
            </a:r>
          </a:p>
          <a:p>
            <a:pPr>
              <a:buFont typeface="Wingdings" panose="05000000000000000000" pitchFamily="2" charset="2"/>
              <a:buChar char="§"/>
            </a:pPr>
            <a:r>
              <a:rPr lang="en-US" sz="1600" dirty="0"/>
              <a:t> Ratings</a:t>
            </a:r>
          </a:p>
          <a:p>
            <a:pPr>
              <a:buFont typeface="Wingdings" panose="05000000000000000000" pitchFamily="2" charset="2"/>
              <a:buChar char="§"/>
            </a:pPr>
            <a:r>
              <a:rPr lang="en-US" sz="1600" dirty="0"/>
              <a:t> Job Titles</a:t>
            </a:r>
          </a:p>
          <a:p>
            <a:pPr>
              <a:buFont typeface="Wingdings" panose="05000000000000000000" pitchFamily="2" charset="2"/>
              <a:buChar char="§"/>
            </a:pPr>
            <a:r>
              <a:rPr lang="en-US" sz="1600" dirty="0"/>
              <a:t> Industry</a:t>
            </a:r>
          </a:p>
          <a:p>
            <a:pPr>
              <a:buFont typeface="Wingdings" panose="05000000000000000000" pitchFamily="2" charset="2"/>
              <a:buChar char="§"/>
            </a:pPr>
            <a:r>
              <a:rPr lang="en-US" sz="1600" dirty="0"/>
              <a:t> Sector</a:t>
            </a:r>
          </a:p>
          <a:p>
            <a:pPr>
              <a:buFont typeface="Wingdings" panose="05000000000000000000" pitchFamily="2" charset="2"/>
              <a:buChar char="§"/>
            </a:pPr>
            <a:r>
              <a:rPr lang="en-US" sz="1600" dirty="0"/>
              <a:t> Age of Company </a:t>
            </a:r>
            <a:r>
              <a:rPr lang="en-US" sz="1600" dirty="0" err="1"/>
              <a:t>e.t.c</a:t>
            </a:r>
            <a:endParaRPr lang="en-US" sz="1600" dirty="0"/>
          </a:p>
          <a:p>
            <a:pPr>
              <a:buFont typeface="Wingdings" panose="05000000000000000000" pitchFamily="2" charset="2"/>
              <a:buChar char="§"/>
            </a:pPr>
            <a:endParaRPr lang="en-US" sz="1600" dirty="0"/>
          </a:p>
        </p:txBody>
      </p:sp>
      <p:pic>
        <p:nvPicPr>
          <p:cNvPr id="17" name="Picture 16" descr="Logo, company name&#10;&#10;Description automatically generated">
            <a:extLst>
              <a:ext uri="{FF2B5EF4-FFF2-40B4-BE49-F238E27FC236}">
                <a16:creationId xmlns:a16="http://schemas.microsoft.com/office/drawing/2014/main" id="{EEF37336-FE18-4D37-9179-313CF36F696A}"/>
              </a:ext>
            </a:extLst>
          </p:cNvPr>
          <p:cNvPicPr>
            <a:picLocks noChangeAspect="1"/>
          </p:cNvPicPr>
          <p:nvPr/>
        </p:nvPicPr>
        <p:blipFill rotWithShape="1">
          <a:blip r:embed="rId3">
            <a:extLst>
              <a:ext uri="{28A0092B-C50C-407E-A947-70E740481C1C}">
                <a14:useLocalDpi xmlns:a14="http://schemas.microsoft.com/office/drawing/2010/main" val="0"/>
              </a:ext>
            </a:extLst>
          </a:blip>
          <a:srcRect b="22442"/>
          <a:stretch/>
        </p:blipFill>
        <p:spPr>
          <a:xfrm>
            <a:off x="950823" y="5804825"/>
            <a:ext cx="1889760" cy="492343"/>
          </a:xfrm>
          <a:prstGeom prst="rect">
            <a:avLst/>
          </a:prstGeom>
        </p:spPr>
      </p:pic>
      <p:pic>
        <p:nvPicPr>
          <p:cNvPr id="19" name="Picture 18" descr="A picture containing text, clipart&#10;&#10;Description automatically generated">
            <a:extLst>
              <a:ext uri="{FF2B5EF4-FFF2-40B4-BE49-F238E27FC236}">
                <a16:creationId xmlns:a16="http://schemas.microsoft.com/office/drawing/2014/main" id="{ECBAF7D0-DD6F-4006-A00C-8FE743F8D6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7881" y="5708311"/>
            <a:ext cx="898684" cy="598033"/>
          </a:xfrm>
          <a:prstGeom prst="rect">
            <a:avLst/>
          </a:prstGeom>
        </p:spPr>
      </p:pic>
      <p:pic>
        <p:nvPicPr>
          <p:cNvPr id="21" name="Picture 20" descr="A picture containing text, clipart&#10;&#10;Description automatically generated">
            <a:extLst>
              <a:ext uri="{FF2B5EF4-FFF2-40B4-BE49-F238E27FC236}">
                <a16:creationId xmlns:a16="http://schemas.microsoft.com/office/drawing/2014/main" id="{35571D7F-4F35-44DE-BA64-C80F4CC88D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6426" y="5685339"/>
            <a:ext cx="3023235" cy="624231"/>
          </a:xfrm>
          <a:prstGeom prst="rect">
            <a:avLst/>
          </a:prstGeom>
        </p:spPr>
      </p:pic>
    </p:spTree>
    <p:extLst>
      <p:ext uri="{BB962C8B-B14F-4D97-AF65-F5344CB8AC3E}">
        <p14:creationId xmlns:p14="http://schemas.microsoft.com/office/powerpoint/2010/main" val="11779564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1CC10-1670-40B1-B699-C6CB3D49CD68}"/>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D444DE28-3179-4B2B-AF45-FA5001DC9893}"/>
              </a:ext>
            </a:extLst>
          </p:cNvPr>
          <p:cNvSpPr>
            <a:spLocks noGrp="1"/>
          </p:cNvSpPr>
          <p:nvPr>
            <p:ph idx="1"/>
          </p:nvPr>
        </p:nvSpPr>
        <p:spPr>
          <a:xfrm>
            <a:off x="1097280" y="2108201"/>
            <a:ext cx="4704080" cy="3760891"/>
          </a:xfrm>
        </p:spPr>
        <p:txBody>
          <a:bodyPr/>
          <a:lstStyle/>
          <a:p>
            <a:pPr>
              <a:buFont typeface="Wingdings" panose="05000000000000000000" pitchFamily="2" charset="2"/>
              <a:buChar char="§"/>
            </a:pPr>
            <a:r>
              <a:rPr lang="en-US" dirty="0"/>
              <a:t> Linear Regression</a:t>
            </a:r>
          </a:p>
          <a:p>
            <a:pPr>
              <a:buFont typeface="Wingdings" panose="05000000000000000000" pitchFamily="2" charset="2"/>
              <a:buChar char="§"/>
            </a:pPr>
            <a:r>
              <a:rPr lang="en-US" dirty="0"/>
              <a:t> Stepwise Regression</a:t>
            </a:r>
          </a:p>
          <a:p>
            <a:pPr>
              <a:buFont typeface="Wingdings" panose="05000000000000000000" pitchFamily="2" charset="2"/>
              <a:buChar char="§"/>
            </a:pPr>
            <a:r>
              <a:rPr lang="en-US" dirty="0"/>
              <a:t> Pearson’s Correlation Coefficient</a:t>
            </a:r>
          </a:p>
          <a:p>
            <a:pPr>
              <a:buFont typeface="Wingdings" panose="05000000000000000000" pitchFamily="2" charset="2"/>
              <a:buChar char="§"/>
            </a:pPr>
            <a:r>
              <a:rPr lang="en-US" dirty="0"/>
              <a:t> ANCOVAS</a:t>
            </a:r>
          </a:p>
          <a:p>
            <a:pPr>
              <a:buFont typeface="Wingdings" panose="05000000000000000000" pitchFamily="2" charset="2"/>
              <a:buChar char="§"/>
            </a:pPr>
            <a:r>
              <a:rPr lang="en-US" dirty="0"/>
              <a:t> ANOVA</a:t>
            </a:r>
          </a:p>
          <a:p>
            <a:pPr>
              <a:buFont typeface="Wingdings" panose="05000000000000000000" pitchFamily="2" charset="2"/>
              <a:buChar char="§"/>
            </a:pPr>
            <a:r>
              <a:rPr lang="en-US" dirty="0"/>
              <a:t> Independent t-tests</a:t>
            </a:r>
          </a:p>
          <a:p>
            <a:pPr>
              <a:buFont typeface="Wingdings" panose="05000000000000000000" pitchFamily="2" charset="2"/>
              <a:buChar char="§"/>
            </a:pPr>
            <a:r>
              <a:rPr lang="en-US" dirty="0"/>
              <a:t> Descriptive Statistics</a:t>
            </a:r>
          </a:p>
        </p:txBody>
      </p:sp>
    </p:spTree>
    <p:extLst>
      <p:ext uri="{BB962C8B-B14F-4D97-AF65-F5344CB8AC3E}">
        <p14:creationId xmlns:p14="http://schemas.microsoft.com/office/powerpoint/2010/main" val="190826449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512F09C-A000-4A89-A14F-887C2E0BEC0A}"/>
              </a:ext>
            </a:extLst>
          </p:cNvPr>
          <p:cNvPicPr>
            <a:picLocks noChangeAspect="1"/>
          </p:cNvPicPr>
          <p:nvPr/>
        </p:nvPicPr>
        <p:blipFill>
          <a:blip r:embed="rId2"/>
          <a:stretch>
            <a:fillRect/>
          </a:stretch>
        </p:blipFill>
        <p:spPr>
          <a:xfrm>
            <a:off x="8602824" y="2429381"/>
            <a:ext cx="1632858" cy="1117601"/>
          </a:xfrm>
          <a:prstGeom prst="rect">
            <a:avLst/>
          </a:prstGeom>
        </p:spPr>
      </p:pic>
      <p:pic>
        <p:nvPicPr>
          <p:cNvPr id="8" name="Picture 7">
            <a:extLst>
              <a:ext uri="{FF2B5EF4-FFF2-40B4-BE49-F238E27FC236}">
                <a16:creationId xmlns:a16="http://schemas.microsoft.com/office/drawing/2014/main" id="{A17C101B-85D2-4C7C-97ED-120F1C4EDEE1}"/>
              </a:ext>
            </a:extLst>
          </p:cNvPr>
          <p:cNvPicPr>
            <a:picLocks noChangeAspect="1"/>
          </p:cNvPicPr>
          <p:nvPr/>
        </p:nvPicPr>
        <p:blipFill>
          <a:blip r:embed="rId3"/>
          <a:stretch>
            <a:fillRect/>
          </a:stretch>
        </p:blipFill>
        <p:spPr>
          <a:xfrm>
            <a:off x="4357007" y="4466232"/>
            <a:ext cx="877467" cy="877467"/>
          </a:xfrm>
          <a:prstGeom prst="rect">
            <a:avLst/>
          </a:prstGeom>
        </p:spPr>
      </p:pic>
      <p:sp>
        <p:nvSpPr>
          <p:cNvPr id="2" name="Title 1">
            <a:extLst>
              <a:ext uri="{FF2B5EF4-FFF2-40B4-BE49-F238E27FC236}">
                <a16:creationId xmlns:a16="http://schemas.microsoft.com/office/drawing/2014/main" id="{ED3B2045-8877-49C6-A2F9-3E4EE7C3CA84}"/>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81417DC1-BDBA-46EB-95F0-B1FE5851AA7A}"/>
              </a:ext>
            </a:extLst>
          </p:cNvPr>
          <p:cNvSpPr>
            <a:spLocks noGrp="1"/>
          </p:cNvSpPr>
          <p:nvPr>
            <p:ph idx="1"/>
          </p:nvPr>
        </p:nvSpPr>
        <p:spPr>
          <a:xfrm>
            <a:off x="1097280" y="2118465"/>
            <a:ext cx="3922589" cy="2081244"/>
          </a:xfrm>
          <a:ln>
            <a:solidFill>
              <a:srgbClr val="0070C0"/>
            </a:solidFill>
          </a:ln>
        </p:spPr>
        <p:txBody>
          <a:bodyPr>
            <a:normAutofit lnSpcReduction="10000"/>
          </a:bodyPr>
          <a:lstStyle/>
          <a:p>
            <a:r>
              <a:rPr lang="en-US" b="1" u="sng" dirty="0"/>
              <a:t>We ran test assumptions in R :</a:t>
            </a:r>
          </a:p>
          <a:p>
            <a:pPr>
              <a:lnSpc>
                <a:spcPct val="100000"/>
              </a:lnSpc>
              <a:buClr>
                <a:srgbClr val="002060"/>
              </a:buClr>
              <a:buFont typeface="Arial" panose="020B0604020202020204" pitchFamily="34" charset="0"/>
              <a:buChar char="•"/>
            </a:pPr>
            <a:r>
              <a:rPr lang="en-US" sz="1400" dirty="0"/>
              <a:t> Did skills influence the location</a:t>
            </a:r>
          </a:p>
          <a:p>
            <a:pPr>
              <a:lnSpc>
                <a:spcPct val="100000"/>
              </a:lnSpc>
              <a:spcBef>
                <a:spcPts val="600"/>
              </a:spcBef>
              <a:buClr>
                <a:srgbClr val="002060"/>
              </a:buClr>
              <a:buFont typeface="Arial" panose="020B0604020202020204" pitchFamily="34" charset="0"/>
              <a:buChar char="•"/>
            </a:pPr>
            <a:r>
              <a:rPr lang="en-US" sz="1400" dirty="0"/>
              <a:t> Did the age influence the salary</a:t>
            </a:r>
          </a:p>
          <a:p>
            <a:pPr>
              <a:lnSpc>
                <a:spcPct val="100000"/>
              </a:lnSpc>
              <a:spcBef>
                <a:spcPts val="600"/>
              </a:spcBef>
              <a:buClr>
                <a:srgbClr val="002060"/>
              </a:buClr>
              <a:buFont typeface="Arial" panose="020B0604020202020204" pitchFamily="34" charset="0"/>
              <a:buChar char="•"/>
            </a:pPr>
            <a:r>
              <a:rPr lang="en-US" sz="1400" dirty="0"/>
              <a:t> Were there outliers</a:t>
            </a:r>
          </a:p>
          <a:p>
            <a:pPr>
              <a:lnSpc>
                <a:spcPct val="100000"/>
              </a:lnSpc>
              <a:spcBef>
                <a:spcPts val="600"/>
              </a:spcBef>
              <a:buClr>
                <a:srgbClr val="002060"/>
              </a:buClr>
              <a:buFont typeface="Arial" panose="020B0604020202020204" pitchFamily="34" charset="0"/>
              <a:buChar char="•"/>
            </a:pPr>
            <a:r>
              <a:rPr lang="en-US" sz="1400" dirty="0"/>
              <a:t> Did the sector depend on where the location is</a:t>
            </a:r>
          </a:p>
          <a:p>
            <a:pPr>
              <a:lnSpc>
                <a:spcPct val="100000"/>
              </a:lnSpc>
              <a:spcBef>
                <a:spcPts val="600"/>
              </a:spcBef>
              <a:buClr>
                <a:srgbClr val="002060"/>
              </a:buClr>
              <a:buFont typeface="Arial" panose="020B0604020202020204" pitchFamily="34" charset="0"/>
              <a:buChar char="•"/>
            </a:pPr>
            <a:r>
              <a:rPr lang="en-US" sz="1400" dirty="0"/>
              <a:t> Did an ANCOVA on job skills</a:t>
            </a:r>
          </a:p>
          <a:p>
            <a:pPr marL="0" indent="0">
              <a:buNone/>
            </a:pPr>
            <a:endParaRPr lang="en-US" dirty="0"/>
          </a:p>
        </p:txBody>
      </p:sp>
      <p:sp>
        <p:nvSpPr>
          <p:cNvPr id="4" name="TextBox 3">
            <a:extLst>
              <a:ext uri="{FF2B5EF4-FFF2-40B4-BE49-F238E27FC236}">
                <a16:creationId xmlns:a16="http://schemas.microsoft.com/office/drawing/2014/main" id="{660CF58B-6F0C-48E9-8391-8352994B6A4D}"/>
              </a:ext>
            </a:extLst>
          </p:cNvPr>
          <p:cNvSpPr txBox="1"/>
          <p:nvPr/>
        </p:nvSpPr>
        <p:spPr>
          <a:xfrm>
            <a:off x="867748" y="4510625"/>
            <a:ext cx="4456300" cy="1877437"/>
          </a:xfrm>
          <a:prstGeom prst="rect">
            <a:avLst/>
          </a:prstGeom>
          <a:noFill/>
          <a:ln>
            <a:solidFill>
              <a:srgbClr val="0070C0"/>
            </a:solidFill>
          </a:ln>
        </p:spPr>
        <p:txBody>
          <a:bodyPr wrap="square" rtlCol="0">
            <a:spAutoFit/>
          </a:bodyPr>
          <a:lstStyle/>
          <a:p>
            <a:r>
              <a:rPr lang="en-US" b="1" u="sng" dirty="0"/>
              <a:t>We ran correlations in Python:</a:t>
            </a:r>
          </a:p>
          <a:p>
            <a:pPr marL="285750" indent="-285750">
              <a:buFont typeface="Arial" panose="020B0604020202020204" pitchFamily="34" charset="0"/>
              <a:buChar char="•"/>
            </a:pPr>
            <a:r>
              <a:rPr lang="en-US" sz="1400" dirty="0"/>
              <a:t>Found value count of columns</a:t>
            </a:r>
          </a:p>
          <a:p>
            <a:pPr marL="285750" indent="-285750">
              <a:buFont typeface="Arial" panose="020B0604020202020204" pitchFamily="34" charset="0"/>
              <a:buChar char="•"/>
            </a:pPr>
            <a:r>
              <a:rPr lang="en-US" sz="1400" dirty="0"/>
              <a:t>Found means of Job Titles by salary</a:t>
            </a:r>
          </a:p>
          <a:p>
            <a:pPr marL="285750" indent="-285750">
              <a:buFont typeface="Arial" panose="020B0604020202020204" pitchFamily="34" charset="0"/>
              <a:buChar char="•"/>
            </a:pPr>
            <a:r>
              <a:rPr lang="en-US" sz="1400" dirty="0"/>
              <a:t>Found if there were any correlations between the data  </a:t>
            </a:r>
          </a:p>
          <a:p>
            <a:pPr marL="285750" indent="-285750">
              <a:buFont typeface="Arial" panose="020B0604020202020204" pitchFamily="34" charset="0"/>
              <a:buChar char="•"/>
            </a:pPr>
            <a:r>
              <a:rPr lang="en-US" sz="1400" dirty="0"/>
              <a:t>Looked at Pair Plots for linearity</a:t>
            </a:r>
          </a:p>
          <a:p>
            <a:pPr marL="285750" indent="-285750">
              <a:buFont typeface="Arial" panose="020B0604020202020204" pitchFamily="34" charset="0"/>
              <a:buChar char="•"/>
            </a:pPr>
            <a:r>
              <a:rPr lang="en-US" sz="1400" dirty="0"/>
              <a:t>Ran </a:t>
            </a:r>
            <a:r>
              <a:rPr lang="en-US" sz="1400" dirty="0" err="1"/>
              <a:t>Anova</a:t>
            </a:r>
            <a:r>
              <a:rPr lang="en-US" sz="1400" dirty="0"/>
              <a:t> test between the means of job skills</a:t>
            </a:r>
          </a:p>
          <a:p>
            <a:pPr marL="285750" indent="-285750">
              <a:buFont typeface="Arial" panose="020B0604020202020204" pitchFamily="34" charset="0"/>
              <a:buChar char="•"/>
            </a:pPr>
            <a:r>
              <a:rPr lang="en-US" sz="1400" dirty="0"/>
              <a:t>Found the percentage of Job titles</a:t>
            </a:r>
          </a:p>
        </p:txBody>
      </p:sp>
      <p:sp>
        <p:nvSpPr>
          <p:cNvPr id="5" name="TextBox 4">
            <a:extLst>
              <a:ext uri="{FF2B5EF4-FFF2-40B4-BE49-F238E27FC236}">
                <a16:creationId xmlns:a16="http://schemas.microsoft.com/office/drawing/2014/main" id="{05DA5DED-0EEB-4088-80CA-D035FC6D70A1}"/>
              </a:ext>
            </a:extLst>
          </p:cNvPr>
          <p:cNvSpPr txBox="1"/>
          <p:nvPr/>
        </p:nvSpPr>
        <p:spPr>
          <a:xfrm>
            <a:off x="5831632" y="2118465"/>
            <a:ext cx="4553339" cy="1508105"/>
          </a:xfrm>
          <a:prstGeom prst="rect">
            <a:avLst/>
          </a:prstGeom>
          <a:noFill/>
          <a:ln>
            <a:solidFill>
              <a:srgbClr val="0070C0"/>
            </a:solidFill>
          </a:ln>
        </p:spPr>
        <p:txBody>
          <a:bodyPr wrap="square" rtlCol="0">
            <a:spAutoFit/>
          </a:bodyPr>
          <a:lstStyle/>
          <a:p>
            <a:r>
              <a:rPr lang="en-US" b="1" u="sng" dirty="0"/>
              <a:t>Made Visuals to show our assumptions and more information in Tableau:</a:t>
            </a:r>
          </a:p>
          <a:p>
            <a:pPr marL="285750" indent="-285750">
              <a:buFont typeface="Arial" panose="020B0604020202020204" pitchFamily="34" charset="0"/>
              <a:buChar char="•"/>
            </a:pPr>
            <a:r>
              <a:rPr lang="en-US" sz="1400" dirty="0"/>
              <a:t>Maps</a:t>
            </a:r>
          </a:p>
          <a:p>
            <a:pPr marL="285750" indent="-285750">
              <a:buFont typeface="Arial" panose="020B0604020202020204" pitchFamily="34" charset="0"/>
              <a:buChar char="•"/>
            </a:pPr>
            <a:r>
              <a:rPr lang="en-US" sz="1400" dirty="0"/>
              <a:t>Box Plots</a:t>
            </a:r>
          </a:p>
          <a:p>
            <a:pPr marL="285750" indent="-285750">
              <a:buFont typeface="Arial" panose="020B0604020202020204" pitchFamily="34" charset="0"/>
              <a:buChar char="•"/>
            </a:pPr>
            <a:r>
              <a:rPr lang="en-US" sz="1400" dirty="0"/>
              <a:t>Heatmaps</a:t>
            </a:r>
          </a:p>
          <a:p>
            <a:pPr marL="285750" indent="-285750">
              <a:buFont typeface="Arial" panose="020B0604020202020204" pitchFamily="34" charset="0"/>
              <a:buChar char="•"/>
            </a:pPr>
            <a:r>
              <a:rPr lang="en-US" sz="1400" dirty="0"/>
              <a:t>Bubble Graphs</a:t>
            </a:r>
          </a:p>
        </p:txBody>
      </p:sp>
      <p:sp>
        <p:nvSpPr>
          <p:cNvPr id="6" name="TextBox 5">
            <a:extLst>
              <a:ext uri="{FF2B5EF4-FFF2-40B4-BE49-F238E27FC236}">
                <a16:creationId xmlns:a16="http://schemas.microsoft.com/office/drawing/2014/main" id="{EAF5DC7C-893F-48E3-AF8D-4F790653E116}"/>
              </a:ext>
            </a:extLst>
          </p:cNvPr>
          <p:cNvSpPr txBox="1"/>
          <p:nvPr/>
        </p:nvSpPr>
        <p:spPr>
          <a:xfrm>
            <a:off x="5831632" y="4320422"/>
            <a:ext cx="4637315" cy="800219"/>
          </a:xfrm>
          <a:prstGeom prst="rect">
            <a:avLst/>
          </a:prstGeom>
          <a:noFill/>
          <a:ln>
            <a:solidFill>
              <a:srgbClr val="0070C0"/>
            </a:solidFill>
          </a:ln>
        </p:spPr>
        <p:txBody>
          <a:bodyPr wrap="square" rtlCol="0">
            <a:spAutoFit/>
          </a:bodyPr>
          <a:lstStyle/>
          <a:p>
            <a:r>
              <a:rPr lang="en-US" b="1" u="sng" dirty="0"/>
              <a:t>Made Visuals in Excel:</a:t>
            </a:r>
          </a:p>
          <a:p>
            <a:pPr marL="285750" indent="-285750">
              <a:buFont typeface="Arial" panose="020B0604020202020204" pitchFamily="34" charset="0"/>
              <a:buChar char="•"/>
            </a:pPr>
            <a:r>
              <a:rPr lang="en-US" sz="1400" dirty="0"/>
              <a:t>Pie graph of value count – Sector</a:t>
            </a:r>
          </a:p>
          <a:p>
            <a:pPr marL="285750" indent="-285750">
              <a:buFont typeface="Arial" panose="020B0604020202020204" pitchFamily="34" charset="0"/>
              <a:buChar char="•"/>
            </a:pPr>
            <a:r>
              <a:rPr lang="en-US" sz="1400" dirty="0"/>
              <a:t>Pie graph of percent of Job Titles</a:t>
            </a:r>
          </a:p>
        </p:txBody>
      </p:sp>
      <p:pic>
        <p:nvPicPr>
          <p:cNvPr id="7" name="Picture 6">
            <a:extLst>
              <a:ext uri="{FF2B5EF4-FFF2-40B4-BE49-F238E27FC236}">
                <a16:creationId xmlns:a16="http://schemas.microsoft.com/office/drawing/2014/main" id="{A13CA247-CF3A-48F6-810C-24589549E2CA}"/>
              </a:ext>
            </a:extLst>
          </p:cNvPr>
          <p:cNvPicPr>
            <a:picLocks noChangeAspect="1"/>
          </p:cNvPicPr>
          <p:nvPr/>
        </p:nvPicPr>
        <p:blipFill>
          <a:blip r:embed="rId4"/>
          <a:stretch>
            <a:fillRect/>
          </a:stretch>
        </p:blipFill>
        <p:spPr>
          <a:xfrm>
            <a:off x="3876292" y="2429381"/>
            <a:ext cx="1143577" cy="886272"/>
          </a:xfrm>
          <a:prstGeom prst="rect">
            <a:avLst/>
          </a:prstGeom>
        </p:spPr>
      </p:pic>
      <p:pic>
        <p:nvPicPr>
          <p:cNvPr id="10" name="Picture 9">
            <a:extLst>
              <a:ext uri="{FF2B5EF4-FFF2-40B4-BE49-F238E27FC236}">
                <a16:creationId xmlns:a16="http://schemas.microsoft.com/office/drawing/2014/main" id="{7AAA65DF-FA0A-425E-9906-BCF3C98EDC90}"/>
              </a:ext>
            </a:extLst>
          </p:cNvPr>
          <p:cNvPicPr>
            <a:picLocks noChangeAspect="1"/>
          </p:cNvPicPr>
          <p:nvPr/>
        </p:nvPicPr>
        <p:blipFill>
          <a:blip r:embed="rId5"/>
          <a:stretch>
            <a:fillRect/>
          </a:stretch>
        </p:blipFill>
        <p:spPr>
          <a:xfrm>
            <a:off x="9141279" y="4377691"/>
            <a:ext cx="742950" cy="742950"/>
          </a:xfrm>
          <a:prstGeom prst="rect">
            <a:avLst/>
          </a:prstGeom>
        </p:spPr>
      </p:pic>
    </p:spTree>
    <p:extLst>
      <p:ext uri="{BB962C8B-B14F-4D97-AF65-F5344CB8AC3E}">
        <p14:creationId xmlns:p14="http://schemas.microsoft.com/office/powerpoint/2010/main" val="39585287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76BFE5-6107-4764-B44C-487E39192848}"/>
              </a:ext>
            </a:extLst>
          </p:cNvPr>
          <p:cNvPicPr>
            <a:picLocks noChangeAspect="1"/>
          </p:cNvPicPr>
          <p:nvPr/>
        </p:nvPicPr>
        <p:blipFill>
          <a:blip r:embed="rId2"/>
          <a:stretch>
            <a:fillRect/>
          </a:stretch>
        </p:blipFill>
        <p:spPr>
          <a:xfrm>
            <a:off x="686292" y="0"/>
            <a:ext cx="10255045" cy="6411247"/>
          </a:xfrm>
          <a:prstGeom prst="rect">
            <a:avLst/>
          </a:prstGeom>
        </p:spPr>
      </p:pic>
      <p:sp>
        <p:nvSpPr>
          <p:cNvPr id="6" name="slide1">
            <a:extLst>
              <a:ext uri="{FF2B5EF4-FFF2-40B4-BE49-F238E27FC236}">
                <a16:creationId xmlns:a16="http://schemas.microsoft.com/office/drawing/2014/main" id="{AC1217A2-623F-4E87-93F4-C3CD272C7DB6}"/>
              </a:ext>
            </a:extLst>
          </p:cNvPr>
          <p:cNvSpPr txBox="1">
            <a:spLocks/>
          </p:cNvSpPr>
          <p:nvPr/>
        </p:nvSpPr>
        <p:spPr>
          <a:xfrm>
            <a:off x="9690674" y="0"/>
            <a:ext cx="2501326" cy="4467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r>
              <a:rPr lang="en-us" sz="2400">
                <a:hlinkClick r:id="rId3"/>
              </a:rPr>
              <a:t>Highlight Job title 2</a:t>
            </a:r>
            <a:endParaRPr lang="en-us" sz="2400" dirty="0">
              <a:hlinkClick r:id="rId3"/>
            </a:endParaRPr>
          </a:p>
        </p:txBody>
      </p:sp>
    </p:spTree>
    <p:extLst>
      <p:ext uri="{BB962C8B-B14F-4D97-AF65-F5344CB8AC3E}">
        <p14:creationId xmlns:p14="http://schemas.microsoft.com/office/powerpoint/2010/main" val="177032277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Bembo"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Nova Ligh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6294</TotalTime>
  <Words>1214</Words>
  <Application>Microsoft Office PowerPoint</Application>
  <PresentationFormat>Widescreen</PresentationFormat>
  <Paragraphs>146</Paragraphs>
  <Slides>25</Slides>
  <Notes>0</Notes>
  <HiddenSlides>0</HiddenSlides>
  <MMClips>0</MMClips>
  <ScaleCrop>false</ScaleCrop>
  <HeadingPairs>
    <vt:vector size="6" baseType="variant">
      <vt:variant>
        <vt:lpstr>Fonts Used</vt:lpstr>
      </vt:variant>
      <vt:variant>
        <vt:i4>20</vt:i4>
      </vt:variant>
      <vt:variant>
        <vt:lpstr>Theme</vt:lpstr>
      </vt:variant>
      <vt:variant>
        <vt:i4>2</vt:i4>
      </vt:variant>
      <vt:variant>
        <vt:lpstr>Slide Titles</vt:lpstr>
      </vt:variant>
      <vt:variant>
        <vt:i4>25</vt:i4>
      </vt:variant>
    </vt:vector>
  </HeadingPairs>
  <TitlesOfParts>
    <vt:vector size="47" baseType="lpstr">
      <vt:lpstr>Agency FB</vt:lpstr>
      <vt:lpstr>Amasis MT Pro Black</vt:lpstr>
      <vt:lpstr>Arial</vt:lpstr>
      <vt:lpstr>Arial Black</vt:lpstr>
      <vt:lpstr>Arial Nova</vt:lpstr>
      <vt:lpstr>Arial Nova Cond</vt:lpstr>
      <vt:lpstr>Arial Nova Light</vt:lpstr>
      <vt:lpstr>Arial Rounded MT Bold</vt:lpstr>
      <vt:lpstr>Avenir Next LT Pro Light</vt:lpstr>
      <vt:lpstr>Bembo</vt:lpstr>
      <vt:lpstr>Calibri</vt:lpstr>
      <vt:lpstr>Calibri Light</vt:lpstr>
      <vt:lpstr>Century Schoolbook</vt:lpstr>
      <vt:lpstr>Daytona Condensed</vt:lpstr>
      <vt:lpstr>Open Sans</vt:lpstr>
      <vt:lpstr>Tahoma</vt:lpstr>
      <vt:lpstr>Tw Cen MT</vt:lpstr>
      <vt:lpstr>Tw Cen MT Condensed</vt:lpstr>
      <vt:lpstr>Wingdings</vt:lpstr>
      <vt:lpstr>Wingdings 3</vt:lpstr>
      <vt:lpstr>RetrospectVTI</vt:lpstr>
      <vt:lpstr>Integral</vt:lpstr>
      <vt:lpstr>Now That You Are a Data Scientist, What Next?</vt:lpstr>
      <vt:lpstr>Who is a Data Scientist?</vt:lpstr>
      <vt:lpstr>Jennifer Carden</vt:lpstr>
      <vt:lpstr>Lien Lai</vt:lpstr>
      <vt:lpstr>Abi Akinlotan</vt:lpstr>
      <vt:lpstr>Project Background</vt:lpstr>
      <vt:lpstr>Methods</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Working on the West Coast Vs. East Coast</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Does Being a Data Scientist Make a Difference in our Lives?</dc:title>
  <dc:creator>Lien Lai</dc:creator>
  <cp:lastModifiedBy>Abi Akinlotan</cp:lastModifiedBy>
  <cp:revision>35</cp:revision>
  <dcterms:created xsi:type="dcterms:W3CDTF">2022-03-07T03:26:23Z</dcterms:created>
  <dcterms:modified xsi:type="dcterms:W3CDTF">2022-04-14T01:49:16Z</dcterms:modified>
</cp:coreProperties>
</file>